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0.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85" r:id="rId2"/>
    <p:sldMasterId id="2147484299" r:id="rId3"/>
    <p:sldMasterId id="2147484311" r:id="rId4"/>
    <p:sldMasterId id="2147484813" r:id="rId5"/>
    <p:sldMasterId id="2147484825" r:id="rId6"/>
    <p:sldMasterId id="2147484837" r:id="rId7"/>
    <p:sldMasterId id="2147484849" r:id="rId8"/>
    <p:sldMasterId id="2147484861" r:id="rId9"/>
    <p:sldMasterId id="2147484873" r:id="rId10"/>
    <p:sldMasterId id="2147484887" r:id="rId11"/>
    <p:sldMasterId id="2147484911" r:id="rId12"/>
    <p:sldMasterId id="2147484972" r:id="rId13"/>
  </p:sldMasterIdLst>
  <p:notesMasterIdLst>
    <p:notesMasterId r:id="rId97"/>
  </p:notesMasterIdLst>
  <p:handoutMasterIdLst>
    <p:handoutMasterId r:id="rId98"/>
  </p:handoutMasterIdLst>
  <p:sldIdLst>
    <p:sldId id="837" r:id="rId14"/>
    <p:sldId id="848" r:id="rId15"/>
    <p:sldId id="698" r:id="rId16"/>
    <p:sldId id="823" r:id="rId17"/>
    <p:sldId id="824" r:id="rId18"/>
    <p:sldId id="825" r:id="rId19"/>
    <p:sldId id="826" r:id="rId20"/>
    <p:sldId id="835" r:id="rId21"/>
    <p:sldId id="836" r:id="rId22"/>
    <p:sldId id="827" r:id="rId23"/>
    <p:sldId id="828" r:id="rId24"/>
    <p:sldId id="829" r:id="rId25"/>
    <p:sldId id="830" r:id="rId26"/>
    <p:sldId id="831" r:id="rId27"/>
    <p:sldId id="832" r:id="rId28"/>
    <p:sldId id="843" r:id="rId29"/>
    <p:sldId id="833" r:id="rId30"/>
    <p:sldId id="727" r:id="rId31"/>
    <p:sldId id="728" r:id="rId32"/>
    <p:sldId id="818" r:id="rId33"/>
    <p:sldId id="774" r:id="rId34"/>
    <p:sldId id="775" r:id="rId35"/>
    <p:sldId id="776" r:id="rId36"/>
    <p:sldId id="777" r:id="rId37"/>
    <p:sldId id="778" r:id="rId38"/>
    <p:sldId id="844" r:id="rId39"/>
    <p:sldId id="779" r:id="rId40"/>
    <p:sldId id="502" r:id="rId41"/>
    <p:sldId id="539" r:id="rId42"/>
    <p:sldId id="815" r:id="rId43"/>
    <p:sldId id="791" r:id="rId44"/>
    <p:sldId id="792" r:id="rId45"/>
    <p:sldId id="793" r:id="rId46"/>
    <p:sldId id="794" r:id="rId47"/>
    <p:sldId id="795" r:id="rId48"/>
    <p:sldId id="796" r:id="rId49"/>
    <p:sldId id="798" r:id="rId50"/>
    <p:sldId id="730" r:id="rId51"/>
    <p:sldId id="731" r:id="rId52"/>
    <p:sldId id="732" r:id="rId53"/>
    <p:sldId id="733" r:id="rId54"/>
    <p:sldId id="734" r:id="rId55"/>
    <p:sldId id="735" r:id="rId56"/>
    <p:sldId id="736" r:id="rId57"/>
    <p:sldId id="737" r:id="rId58"/>
    <p:sldId id="738" r:id="rId59"/>
    <p:sldId id="739" r:id="rId60"/>
    <p:sldId id="741" r:id="rId61"/>
    <p:sldId id="742" r:id="rId62"/>
    <p:sldId id="743" r:id="rId63"/>
    <p:sldId id="744" r:id="rId64"/>
    <p:sldId id="745" r:id="rId65"/>
    <p:sldId id="746" r:id="rId66"/>
    <p:sldId id="747" r:id="rId67"/>
    <p:sldId id="748" r:id="rId68"/>
    <p:sldId id="842" r:id="rId69"/>
    <p:sldId id="761" r:id="rId70"/>
    <p:sldId id="762" r:id="rId71"/>
    <p:sldId id="751" r:id="rId72"/>
    <p:sldId id="752" r:id="rId73"/>
    <p:sldId id="753" r:id="rId74"/>
    <p:sldId id="816" r:id="rId75"/>
    <p:sldId id="838" r:id="rId76"/>
    <p:sldId id="839" r:id="rId77"/>
    <p:sldId id="817" r:id="rId78"/>
    <p:sldId id="845" r:id="rId79"/>
    <p:sldId id="846" r:id="rId80"/>
    <p:sldId id="847" r:id="rId81"/>
    <p:sldId id="755" r:id="rId82"/>
    <p:sldId id="759" r:id="rId83"/>
    <p:sldId id="763" r:id="rId84"/>
    <p:sldId id="764" r:id="rId85"/>
    <p:sldId id="765" r:id="rId86"/>
    <p:sldId id="766" r:id="rId87"/>
    <p:sldId id="767" r:id="rId88"/>
    <p:sldId id="768" r:id="rId89"/>
    <p:sldId id="769" r:id="rId90"/>
    <p:sldId id="770" r:id="rId91"/>
    <p:sldId id="771" r:id="rId92"/>
    <p:sldId id="757" r:id="rId93"/>
    <p:sldId id="758" r:id="rId94"/>
    <p:sldId id="772" r:id="rId95"/>
    <p:sldId id="819" r:id="rId9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89" autoAdjust="0"/>
    <p:restoredTop sz="64706" autoAdjust="0"/>
  </p:normalViewPr>
  <p:slideViewPr>
    <p:cSldViewPr>
      <p:cViewPr varScale="1">
        <p:scale>
          <a:sx n="75" d="100"/>
          <a:sy n="75" d="100"/>
        </p:scale>
        <p:origin x="2256" y="54"/>
      </p:cViewPr>
      <p:guideLst>
        <p:guide orient="horz" pos="2160"/>
        <p:guide pos="2880"/>
      </p:guideLst>
    </p:cSldViewPr>
  </p:slideViewPr>
  <p:notesTextViewPr>
    <p:cViewPr>
      <p:scale>
        <a:sx n="100" d="100"/>
        <a:sy n="100" d="100"/>
      </p:scale>
      <p:origin x="0" y="0"/>
    </p:cViewPr>
  </p:notesTextViewPr>
  <p:sorterViewPr>
    <p:cViewPr>
      <p:scale>
        <a:sx n="40" d="100"/>
        <a:sy n="40"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wmf"/><Relationship Id="rId1" Type="http://schemas.openxmlformats.org/officeDocument/2006/relationships/image" Target="../media/image9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7.wmf"/><Relationship Id="rId1" Type="http://schemas.openxmlformats.org/officeDocument/2006/relationships/image" Target="../media/image66.wmf"/><Relationship Id="rId5" Type="http://schemas.openxmlformats.org/officeDocument/2006/relationships/image" Target="../media/image69.wmf"/><Relationship Id="rId4"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5.wmf"/><Relationship Id="rId7" Type="http://schemas.openxmlformats.org/officeDocument/2006/relationships/image" Target="../media/image74.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3.wmf"/><Relationship Id="rId5" Type="http://schemas.openxmlformats.org/officeDocument/2006/relationships/image" Target="../media/image69.wmf"/><Relationship Id="rId4" Type="http://schemas.openxmlformats.org/officeDocument/2006/relationships/image" Target="../media/image72.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65.wmf"/><Relationship Id="rId7" Type="http://schemas.openxmlformats.org/officeDocument/2006/relationships/image" Target="../media/image74.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73.wmf"/><Relationship Id="rId5" Type="http://schemas.openxmlformats.org/officeDocument/2006/relationships/image" Target="../media/image69.wmf"/><Relationship Id="rId4" Type="http://schemas.openxmlformats.org/officeDocument/2006/relationships/image" Target="../media/image7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65.wmf"/><Relationship Id="rId7" Type="http://schemas.openxmlformats.org/officeDocument/2006/relationships/image" Target="../media/image74.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73.wmf"/><Relationship Id="rId5" Type="http://schemas.openxmlformats.org/officeDocument/2006/relationships/image" Target="../media/image69.wmf"/><Relationship Id="rId4" Type="http://schemas.openxmlformats.org/officeDocument/2006/relationships/image" Target="../media/image8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5" Type="http://schemas.openxmlformats.org/officeDocument/2006/relationships/image" Target="../media/image88.wmf"/><Relationship Id="rId4" Type="http://schemas.openxmlformats.org/officeDocument/2006/relationships/image" Target="../media/image8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726E807D-3ADB-4D83-9389-BBA3092C708D}" type="datetimeFigureOut">
              <a:rPr lang="en-US" smtClean="0"/>
              <a:pPr/>
              <a:t>5/24/2018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EA66E70D-C0B5-46BF-B03E-51909C1A2A48}" type="slidenum">
              <a:rPr lang="en-US" smtClean="0"/>
              <a:pPr/>
              <a:t>‹#›</a:t>
            </a:fld>
            <a:endParaRPr lang="en-US"/>
          </a:p>
        </p:txBody>
      </p:sp>
    </p:spTree>
    <p:extLst>
      <p:ext uri="{BB962C8B-B14F-4D97-AF65-F5344CB8AC3E}">
        <p14:creationId xmlns:p14="http://schemas.microsoft.com/office/powerpoint/2010/main" val="3440009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97F55557-A866-4D3B-9050-4DEB487AFAED}" type="datetimeFigureOut">
              <a:rPr lang="en-US" smtClean="0"/>
              <a:pPr/>
              <a:t>5/24/2018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BE8CF1FF-1A43-4883-ACD0-FBA6EBC737C6}" type="slidenum">
              <a:rPr lang="en-US" smtClean="0"/>
              <a:pPr/>
              <a:t>‹#›</a:t>
            </a:fld>
            <a:endParaRPr lang="en-US"/>
          </a:p>
        </p:txBody>
      </p:sp>
    </p:spTree>
    <p:extLst>
      <p:ext uri="{BB962C8B-B14F-4D97-AF65-F5344CB8AC3E}">
        <p14:creationId xmlns:p14="http://schemas.microsoft.com/office/powerpoint/2010/main" val="94643085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smtClean="0">
              <a:latin typeface="Arial" panose="020B0604020202020204" pitchFamily="34" charset="0"/>
              <a:ea typeface="ＭＳ Ｐゴシック" panose="020B0600070205080204" pitchFamily="34" charset="-128"/>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927348" indent="-356674">
              <a:defRPr b="1">
                <a:solidFill>
                  <a:schemeClr val="tx1"/>
                </a:solidFill>
                <a:latin typeface="Arial" panose="020B0604020202020204" pitchFamily="34" charset="0"/>
                <a:ea typeface="ＭＳ Ｐゴシック" panose="020B0600070205080204" pitchFamily="34" charset="-128"/>
              </a:defRPr>
            </a:lvl2pPr>
            <a:lvl3pPr marL="1426693" indent="-285339">
              <a:defRPr b="1">
                <a:solidFill>
                  <a:schemeClr val="tx1"/>
                </a:solidFill>
                <a:latin typeface="Arial" panose="020B0604020202020204" pitchFamily="34" charset="0"/>
                <a:ea typeface="ＭＳ Ｐゴシック" panose="020B0600070205080204" pitchFamily="34" charset="-128"/>
              </a:defRPr>
            </a:lvl3pPr>
            <a:lvl4pPr marL="1997368" indent="-285339">
              <a:defRPr b="1">
                <a:solidFill>
                  <a:schemeClr val="tx1"/>
                </a:solidFill>
                <a:latin typeface="Arial" panose="020B0604020202020204" pitchFamily="34" charset="0"/>
                <a:ea typeface="ＭＳ Ｐゴシック" panose="020B0600070205080204" pitchFamily="34" charset="-128"/>
              </a:defRPr>
            </a:lvl4pPr>
            <a:lvl5pPr marL="2568043" indent="-285339">
              <a:defRPr b="1">
                <a:solidFill>
                  <a:schemeClr val="tx1"/>
                </a:solidFill>
                <a:latin typeface="Arial" panose="020B0604020202020204" pitchFamily="34" charset="0"/>
                <a:ea typeface="ＭＳ Ｐゴシック" panose="020B0600070205080204" pitchFamily="34" charset="-128"/>
              </a:defRPr>
            </a:lvl5pPr>
            <a:lvl6pPr marL="3138720" indent="-285339"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3709396" indent="-285339"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4280073" indent="-285339"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4850749" indent="-285339"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0A40CE78-E203-4607-BC86-3470E8F13B7D}" type="slidenum">
              <a:rPr lang="en-US" altLang="en-US" b="0" smtClean="0"/>
              <a:pPr/>
              <a:t>1</a:t>
            </a:fld>
            <a:endParaRPr lang="en-US" altLang="en-US" b="0" smtClean="0"/>
          </a:p>
        </p:txBody>
      </p:sp>
      <p:sp>
        <p:nvSpPr>
          <p:cNvPr id="3" name="Header Placeholder 2"/>
          <p:cNvSpPr>
            <a:spLocks noGrp="1"/>
          </p:cNvSpPr>
          <p:nvPr>
            <p:ph type="hdr" sz="quarter" idx="11"/>
          </p:nvPr>
        </p:nvSpPr>
        <p:spPr/>
        <p:txBody>
          <a:bodyPr/>
          <a:lstStyle/>
          <a:p>
            <a:endParaRPr lang="en-US"/>
          </a:p>
        </p:txBody>
      </p:sp>
      <p:sp>
        <p:nvSpPr>
          <p:cNvPr id="4" name="Footer Placeholder 3"/>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831313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774E91B1-01C1-4E90-A782-185EE5E9BE0D}" type="slidenum">
              <a:rPr lang="en-US">
                <a:solidFill>
                  <a:prstClr val="black"/>
                </a:solidFill>
              </a:rPr>
              <a:pPr/>
              <a:t>10</a:t>
            </a:fld>
            <a:endParaRPr lang="en-US">
              <a:solidFill>
                <a:prstClr val="black"/>
              </a:solidFill>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b="1" dirty="0" smtClean="0">
              <a:latin typeface="Arial" pitchFamily="34" charset="0"/>
              <a:cs typeface="Arial" pitchFamily="34" charset="0"/>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6558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00EE9D5-93B2-45AB-9588-373F9254DEE7}" type="slidenum">
              <a:rPr lang="en-US">
                <a:solidFill>
                  <a:prstClr val="black"/>
                </a:solidFill>
              </a:rPr>
              <a:pPr/>
              <a:t>11</a:t>
            </a:fld>
            <a:endParaRPr lang="en-US">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84057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82486B06-1D0C-4FFA-B758-83C49B40E246}" type="slidenum">
              <a:rPr lang="en-US">
                <a:solidFill>
                  <a:prstClr val="black"/>
                </a:solidFill>
              </a:rPr>
              <a:pPr/>
              <a:t>12</a:t>
            </a:fld>
            <a:endParaRPr lang="en-US">
              <a:solidFill>
                <a:prstClr val="black"/>
              </a:solidFill>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08463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C1A63DFA-1E72-4AE4-BA06-257730BB0D1F}" type="slidenum">
              <a:rPr lang="en-US">
                <a:solidFill>
                  <a:prstClr val="black"/>
                </a:solidFill>
              </a:rPr>
              <a:pPr/>
              <a:t>13</a:t>
            </a:fld>
            <a:endParaRPr lang="en-US">
              <a:solidFill>
                <a:prstClr val="black"/>
              </a:solidFill>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00092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15D4F684-D660-4A80-A67B-DCB99FB3615A}" type="slidenum">
              <a:rPr lang="en-US">
                <a:solidFill>
                  <a:prstClr val="black"/>
                </a:solidFill>
              </a:rPr>
              <a:pPr/>
              <a:t>14</a:t>
            </a:fld>
            <a:endParaRPr lang="en-US">
              <a:solidFill>
                <a:prstClr val="black"/>
              </a:solidFill>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75490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47963E2-9810-41BB-A67E-4381234D9795}" type="slidenum">
              <a:rPr lang="en-US">
                <a:solidFill>
                  <a:prstClr val="black"/>
                </a:solidFill>
              </a:rPr>
              <a:pPr/>
              <a:t>15</a:t>
            </a:fld>
            <a:endParaRPr lang="en-US">
              <a:solidFill>
                <a:prstClr val="black"/>
              </a:solidFill>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472579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16</a:t>
            </a:fld>
            <a:endParaRPr lang="en-US"/>
          </a:p>
        </p:txBody>
      </p:sp>
    </p:spTree>
    <p:extLst>
      <p:ext uri="{BB962C8B-B14F-4D97-AF65-F5344CB8AC3E}">
        <p14:creationId xmlns:p14="http://schemas.microsoft.com/office/powerpoint/2010/main" val="3460348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17</a:t>
            </a:fld>
            <a:endParaRPr lang="en-US"/>
          </a:p>
        </p:txBody>
      </p:sp>
    </p:spTree>
    <p:extLst>
      <p:ext uri="{BB962C8B-B14F-4D97-AF65-F5344CB8AC3E}">
        <p14:creationId xmlns:p14="http://schemas.microsoft.com/office/powerpoint/2010/main" val="32067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7B506FEB-F5A1-451C-97F0-6BA49B3A2BC2}" type="slidenum">
              <a:rPr lang="en-US" sz="1200">
                <a:solidFill>
                  <a:prstClr val="black"/>
                </a:solidFill>
                <a:latin typeface="Arial" pitchFamily="34" charset="0"/>
                <a:cs typeface="Arial" pitchFamily="34" charset="0"/>
              </a:rPr>
              <a:pPr eaLnBrk="0" fontAlgn="base" hangingPunct="0">
                <a:spcBef>
                  <a:spcPct val="0"/>
                </a:spcBef>
                <a:spcAft>
                  <a:spcPct val="0"/>
                </a:spcAft>
              </a:pPr>
              <a:t>18</a:t>
            </a:fld>
            <a:endParaRPr lang="en-US" sz="1200" dirty="0">
              <a:solidFill>
                <a:prstClr val="black"/>
              </a:solidFill>
              <a:latin typeface="Arial" pitchFamily="34" charset="0"/>
              <a:cs typeface="Arial" pitchFamily="34" charset="0"/>
            </a:endParaRPr>
          </a:p>
        </p:txBody>
      </p:sp>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18933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5854AF03-B015-45AA-BF1C-1BAEF236B7C6}" type="slidenum">
              <a:rPr lang="en-US" sz="1200">
                <a:solidFill>
                  <a:prstClr val="black"/>
                </a:solidFill>
                <a:latin typeface="Arial" pitchFamily="34" charset="0"/>
                <a:cs typeface="Arial" pitchFamily="34" charset="0"/>
              </a:rPr>
              <a:pPr eaLnBrk="0" fontAlgn="base" hangingPunct="0">
                <a:spcBef>
                  <a:spcPct val="0"/>
                </a:spcBef>
                <a:spcAft>
                  <a:spcPct val="0"/>
                </a:spcAft>
              </a:pPr>
              <a:t>19</a:t>
            </a:fld>
            <a:endParaRPr lang="en-US" sz="1200" dirty="0">
              <a:solidFill>
                <a:prstClr val="black"/>
              </a:solidFill>
              <a:latin typeface="Arial" pitchFamily="34" charset="0"/>
              <a:cs typeface="Arial" pitchFamily="34" charset="0"/>
            </a:endParaRPr>
          </a:p>
        </p:txBody>
      </p:sp>
      <p:sp>
        <p:nvSpPr>
          <p:cNvPr id="916482" name="Rectangle 2"/>
          <p:cNvSpPr>
            <a:spLocks noGrp="1" noRot="1" noChangeAspect="1" noChangeArrowheads="1" noTextEdit="1"/>
          </p:cNvSpPr>
          <p:nvPr>
            <p:ph type="sldImg"/>
          </p:nvPr>
        </p:nvSpPr>
        <p:spPr>
          <a:ln/>
        </p:spPr>
      </p:sp>
      <p:sp>
        <p:nvSpPr>
          <p:cNvPr id="916483" name="Rectangle 3"/>
          <p:cNvSpPr>
            <a:spLocks noGrp="1" noChangeArrowheads="1"/>
          </p:cNvSpPr>
          <p:nvPr>
            <p:ph type="body" idx="1"/>
          </p:nvPr>
        </p:nvSpPr>
        <p:spPr/>
        <p:txBody>
          <a:bodyPr/>
          <a:lstStyle/>
          <a:p>
            <a:endParaRPr lang="en-US"/>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04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9F5177-1066-4495-A76E-A324FFFC813F}" type="slidenum">
              <a:rPr lang="en-US" smtClean="0"/>
              <a:pPr/>
              <a:t>2</a:t>
            </a:fld>
            <a:endParaRPr lang="en-US"/>
          </a:p>
        </p:txBody>
      </p:sp>
    </p:spTree>
    <p:extLst>
      <p:ext uri="{BB962C8B-B14F-4D97-AF65-F5344CB8AC3E}">
        <p14:creationId xmlns:p14="http://schemas.microsoft.com/office/powerpoint/2010/main" val="1136073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20</a:t>
            </a:fld>
            <a:endParaRPr lang="en-US"/>
          </a:p>
        </p:txBody>
      </p:sp>
    </p:spTree>
    <p:extLst>
      <p:ext uri="{BB962C8B-B14F-4D97-AF65-F5344CB8AC3E}">
        <p14:creationId xmlns:p14="http://schemas.microsoft.com/office/powerpoint/2010/main" val="579170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66612" rtl="0" eaLnBrk="1" fontAlgn="auto" latinLnBrk="0" hangingPunct="1">
              <a:lnSpc>
                <a:spcPct val="100000"/>
              </a:lnSpc>
              <a:spcBef>
                <a:spcPts val="0"/>
              </a:spcBef>
              <a:spcAft>
                <a:spcPts val="0"/>
              </a:spcAft>
              <a:buClrTx/>
              <a:buSzTx/>
              <a:buFontTx/>
              <a:buNone/>
              <a:tabLst/>
              <a:defRPr/>
            </a:pPr>
            <a:r>
              <a:rPr lang="en-US" dirty="0" smtClean="0"/>
              <a:t>an iconic image of the Notre Dame cathedral in Paris</a:t>
            </a:r>
          </a:p>
        </p:txBody>
      </p:sp>
      <p:sp>
        <p:nvSpPr>
          <p:cNvPr id="156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B833E63-5558-4E10-BA6D-333217C0F896}" type="slidenum">
              <a:rPr lang="en-US" smtClean="0">
                <a:solidFill>
                  <a:prstClr val="black"/>
                </a:solidFill>
              </a:rPr>
              <a:pPr>
                <a:defRPr/>
              </a:pPr>
              <a:t>21</a:t>
            </a:fld>
            <a:endParaRPr lang="en-US" smtClean="0">
              <a:solidFill>
                <a:prstClr val="black"/>
              </a:solidFill>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50246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looks vaguely Mediterranean, perhaps a small town in Italy, or France, or Spain. </a:t>
            </a:r>
          </a:p>
        </p:txBody>
      </p:sp>
      <p:sp>
        <p:nvSpPr>
          <p:cNvPr id="157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68D9F50-6A56-479A-A954-B3C4CFE386B6}" type="slidenum">
              <a:rPr lang="en-US" smtClean="0">
                <a:solidFill>
                  <a:prstClr val="black"/>
                </a:solidFill>
              </a:rPr>
              <a:pPr>
                <a:defRPr/>
              </a:pPr>
              <a:t>22</a:t>
            </a:fld>
            <a:endParaRPr lang="en-US" smtClean="0">
              <a:solidFill>
                <a:prstClr val="black"/>
              </a:solidFill>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61226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Most ambiguous. Probably all that could be said is that it’s a picture of a seaside in some tropical location. But note that even this vague description allows us to disregard all non-coastal, non-tropical areas – more than 99.9% of the Earth’s surface!</a:t>
            </a:r>
          </a:p>
          <a:p>
            <a:pPr eaLnBrk="1" hangingPunct="1">
              <a:spcBef>
                <a:spcPct val="0"/>
              </a:spcBef>
            </a:pPr>
            <a:endParaRPr lang="en-US" dirty="0" smtClean="0"/>
          </a:p>
        </p:txBody>
      </p:sp>
      <p:sp>
        <p:nvSpPr>
          <p:cNvPr id="158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B53B157-9E9D-4940-9D57-A93980881B92}" type="slidenum">
              <a:rPr lang="en-US" smtClean="0">
                <a:solidFill>
                  <a:prstClr val="black"/>
                </a:solidFill>
              </a:rPr>
              <a:pPr>
                <a:defRPr/>
              </a:pPr>
              <a:t>23</a:t>
            </a:fld>
            <a:endParaRPr lang="en-US" smtClean="0">
              <a:solidFill>
                <a:prstClr val="black"/>
              </a:solidFill>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79748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with both GPS coordinates and geographic keywords</a:t>
            </a:r>
          </a:p>
          <a:p>
            <a:endParaRPr lang="en-US" dirty="0" smtClean="0"/>
          </a:p>
          <a:p>
            <a:r>
              <a:rPr lang="en-US" dirty="0" smtClean="0"/>
              <a:t>Our list of geographic keywords includes every country and territory, every continent, the top 200 most populated cities in the world, every US state, and popular tourist sites (e.g. “Pisa”, “Nikko”, “Orlando”).</a:t>
            </a:r>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24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17581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with both GPS coordinates and geographic keywords</a:t>
            </a:r>
          </a:p>
          <a:p>
            <a:endParaRPr lang="en-US" dirty="0" smtClean="0"/>
          </a:p>
          <a:p>
            <a:r>
              <a:rPr lang="en-US" dirty="0" smtClean="0"/>
              <a:t>Our list of geographic keywords includes every country and territory, every continent, the top 200 most populated cities in the world, every US state, and popular tourist sites (e.g. “Pisa”, “Nikko”, “Orlando”).</a:t>
            </a:r>
          </a:p>
          <a:p>
            <a:endParaRPr lang="en-US" dirty="0"/>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25</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54528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built the test set by drawing 400 random images from the original data set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8570D-0386-41C4-87DD-7617E4715B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348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27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0937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7951AAC8-C099-4930-B4F1-60A4B6C01DA7}" type="slidenum">
              <a:rPr lang="en-US">
                <a:solidFill>
                  <a:srgbClr val="000000"/>
                </a:solidFill>
                <a:latin typeface="Arial" charset="0"/>
              </a:rPr>
              <a:pPr/>
              <a:t>28</a:t>
            </a:fld>
            <a:endParaRPr lang="en-US">
              <a:solidFill>
                <a:srgbClr val="000000"/>
              </a:solidFill>
              <a:latin typeface="Arial" charset="0"/>
            </a:endParaRPr>
          </a:p>
        </p:txBody>
      </p:sp>
      <p:sp>
        <p:nvSpPr>
          <p:cNvPr id="201731" name="Rectangle 2"/>
          <p:cNvSpPr>
            <a:spLocks noGrp="1" noRot="1" noChangeAspect="1" noChangeArrowheads="1" noTextEdit="1"/>
          </p:cNvSpPr>
          <p:nvPr>
            <p:ph type="sldImg"/>
          </p:nvPr>
        </p:nvSpPr>
        <p:spPr>
          <a:xfrm>
            <a:off x="1258888" y="720725"/>
            <a:ext cx="4800600" cy="3600450"/>
          </a:xfrm>
          <a:ln/>
        </p:spPr>
      </p:sp>
      <p:sp>
        <p:nvSpPr>
          <p:cNvPr id="201732" name="Rectangle 3"/>
          <p:cNvSpPr>
            <a:spLocks noGrp="1" noChangeArrowheads="1"/>
          </p:cNvSpPr>
          <p:nvPr>
            <p:ph type="body" idx="1"/>
          </p:nvPr>
        </p:nvSpPr>
        <p:spPr>
          <a:xfrm>
            <a:off x="975475" y="4560302"/>
            <a:ext cx="5364252" cy="4320770"/>
          </a:xfrm>
          <a:noFill/>
          <a:ln w="9525"/>
        </p:spPr>
        <p:txBody>
          <a:bodyPr/>
          <a:lstStyle/>
          <a:p>
            <a:endParaRPr lang="en-US" dirty="0" smtClean="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35773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gist descriptor has been shown to work well for scene categorization and for retrieving semantically and structurally similar scenes</a:t>
            </a:r>
          </a:p>
          <a:p>
            <a:endParaRPr lang="en-US" dirty="0" smtClean="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29</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878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3</a:t>
            </a:fld>
            <a:endParaRPr lang="en-US"/>
          </a:p>
        </p:txBody>
      </p:sp>
    </p:spTree>
    <p:extLst>
      <p:ext uri="{BB962C8B-B14F-4D97-AF65-F5344CB8AC3E}">
        <p14:creationId xmlns:p14="http://schemas.microsoft.com/office/powerpoint/2010/main" val="2778396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Texture features might help distinguish between geographically correlated properties such as building materials in cities or vegetation and terrain types in landscapes.</a:t>
            </a:r>
          </a:p>
          <a:p>
            <a:endParaRPr lang="en-US" baseline="0" dirty="0" smtClean="0"/>
          </a:p>
          <a:p>
            <a:r>
              <a:rPr lang="en-US" baseline="0" dirty="0" smtClean="0"/>
              <a:t>Line features are useful for distinguishing between natural and man-made scenes and for finding scenes with similar vanishing points.  </a:t>
            </a:r>
            <a:r>
              <a:rPr lang="en-US" i="1" baseline="0" dirty="0" smtClean="0"/>
              <a:t>For each image we build two histograms based on the statistics of detected lines- one with bins corresponding to line angles and one with bins corresponding to line lengths</a:t>
            </a:r>
          </a:p>
          <a:p>
            <a:endParaRPr lang="en-US" baseline="0" dirty="0"/>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30</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4105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32</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71436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 scene match is contained in a cluster it is highlighted with the corresponding color. The ground truth location is a cyan asterisk surrounding by green contours at radii of 200km, 750km, and 2500km.</a:t>
            </a:r>
            <a:endParaRPr lang="en-US" dirty="0"/>
          </a:p>
        </p:txBody>
      </p:sp>
      <p:sp>
        <p:nvSpPr>
          <p:cNvPr id="5" name="Slide Number Placeholder 4"/>
          <p:cNvSpPr>
            <a:spLocks noGrp="1"/>
          </p:cNvSpPr>
          <p:nvPr>
            <p:ph type="sldNum" sz="quarter" idx="11"/>
          </p:nvPr>
        </p:nvSpPr>
        <p:spPr/>
        <p:txBody>
          <a:bodyPr/>
          <a:lstStyle/>
          <a:p>
            <a:fld id="{BE8CF1FF-1A43-4883-ACD0-FBA6EBC737C6}" type="slidenum">
              <a:rPr lang="en-US" smtClean="0"/>
              <a:pPr/>
              <a:t>34</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704775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 a tiny database of 90 images, the 1-NN scene match is as likely to be near the query as a random image from the database. With the full database we perform 18 times better than chance.</a:t>
            </a:r>
          </a:p>
          <a:p>
            <a:endParaRPr lang="en-US" dirty="0" smtClean="0"/>
          </a:p>
          <a:p>
            <a:r>
              <a:rPr lang="en-US" dirty="0" smtClean="0"/>
              <a:t>Note that the percentage of test cases </a:t>
            </a:r>
            <a:r>
              <a:rPr lang="en-US" dirty="0" err="1" smtClean="0"/>
              <a:t>geolocated</a:t>
            </a:r>
            <a:r>
              <a:rPr lang="en-US" dirty="0" smtClean="0"/>
              <a:t> to within 200km (16%) is significantly higher than the proportion of “landmark” images (e.g. Notre Dame) in the test set (about 5%).</a:t>
            </a:r>
            <a:endParaRPr lang="en-US" dirty="0"/>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37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5900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09391C49-A166-4249-8C03-E694FA2F7DB1}" type="slidenum">
              <a:rPr lang="en-US" sz="1200">
                <a:solidFill>
                  <a:prstClr val="black"/>
                </a:solidFill>
                <a:latin typeface="Arial" pitchFamily="34" charset="0"/>
                <a:cs typeface="Arial" pitchFamily="34" charset="0"/>
              </a:rPr>
              <a:pPr eaLnBrk="0" fontAlgn="base" hangingPunct="0">
                <a:spcBef>
                  <a:spcPct val="0"/>
                </a:spcBef>
                <a:spcAft>
                  <a:spcPct val="0"/>
                </a:spcAft>
              </a:pPr>
              <a:t>40</a:t>
            </a:fld>
            <a:endParaRPr lang="en-US" sz="1200" dirty="0">
              <a:solidFill>
                <a:prstClr val="black"/>
              </a:solidFill>
              <a:latin typeface="Arial" pitchFamily="34" charset="0"/>
              <a:cs typeface="Arial" pitchFamily="34" charset="0"/>
            </a:endParaRPr>
          </a:p>
        </p:txBody>
      </p:sp>
      <p:sp>
        <p:nvSpPr>
          <p:cNvPr id="967682" name="Rectangle 2"/>
          <p:cNvSpPr>
            <a:spLocks noGrp="1" noRot="1" noChangeAspect="1" noChangeArrowheads="1" noTextEdit="1"/>
          </p:cNvSpPr>
          <p:nvPr>
            <p:ph type="sldImg"/>
          </p:nvPr>
        </p:nvSpPr>
        <p:spPr>
          <a:ln/>
        </p:spPr>
      </p:sp>
      <p:sp>
        <p:nvSpPr>
          <p:cNvPr id="967683" name="Rectangle 3"/>
          <p:cNvSpPr>
            <a:spLocks noGrp="1" noChangeArrowheads="1"/>
          </p:cNvSpPr>
          <p:nvPr>
            <p:ph type="body" idx="1"/>
          </p:nvPr>
        </p:nvSpPr>
        <p:spPr/>
        <p:txBody>
          <a:bodyPr/>
          <a:lstStyle/>
          <a:p>
            <a:endParaRPr lang="en-US"/>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63229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87044" name="Slide Number Placeholder 3"/>
          <p:cNvSpPr>
            <a:spLocks noGrp="1"/>
          </p:cNvSpPr>
          <p:nvPr>
            <p:ph type="sldNum" sz="quarter" idx="5"/>
          </p:nvPr>
        </p:nvSpPr>
        <p:spPr>
          <a:noFill/>
        </p:spPr>
        <p:txBody>
          <a:bodyPr/>
          <a:lstStyle/>
          <a:p>
            <a:pPr eaLnBrk="0" fontAlgn="base" hangingPunct="0">
              <a:spcBef>
                <a:spcPct val="0"/>
              </a:spcBef>
              <a:spcAft>
                <a:spcPct val="0"/>
              </a:spcAft>
            </a:pPr>
            <a:fld id="{75A3E3D0-E1C2-4808-8212-A469F6876C98}" type="slidenum">
              <a:rPr lang="en-US">
                <a:solidFill>
                  <a:prstClr val="black"/>
                </a:solidFill>
                <a:latin typeface="Arial" pitchFamily="34" charset="0"/>
              </a:rPr>
              <a:pPr eaLnBrk="0" fontAlgn="base" hangingPunct="0">
                <a:spcBef>
                  <a:spcPct val="0"/>
                </a:spcBef>
                <a:spcAft>
                  <a:spcPct val="0"/>
                </a:spcAft>
              </a:pPr>
              <a:t>41</a:t>
            </a:fld>
            <a:endParaRPr lang="en-US">
              <a:solidFill>
                <a:prstClr val="black"/>
              </a:solidFill>
              <a:latin typeface="Arial" pitchFamily="34" charset="0"/>
            </a:endParaRPr>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109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89092" name="Slide Number Placeholder 3"/>
          <p:cNvSpPr>
            <a:spLocks noGrp="1"/>
          </p:cNvSpPr>
          <p:nvPr>
            <p:ph type="sldNum" sz="quarter" idx="5"/>
          </p:nvPr>
        </p:nvSpPr>
        <p:spPr>
          <a:noFill/>
        </p:spPr>
        <p:txBody>
          <a:bodyPr/>
          <a:lstStyle/>
          <a:p>
            <a:pPr eaLnBrk="0" fontAlgn="base" hangingPunct="0">
              <a:spcBef>
                <a:spcPct val="0"/>
              </a:spcBef>
              <a:spcAft>
                <a:spcPct val="0"/>
              </a:spcAft>
            </a:pPr>
            <a:fld id="{F2BC206A-AEDB-4212-9047-55EF8AE2A36E}" type="slidenum">
              <a:rPr lang="en-US">
                <a:solidFill>
                  <a:prstClr val="black"/>
                </a:solidFill>
                <a:latin typeface="Arial" pitchFamily="34" charset="0"/>
              </a:rPr>
              <a:pPr eaLnBrk="0" fontAlgn="base" hangingPunct="0">
                <a:spcBef>
                  <a:spcPct val="0"/>
                </a:spcBef>
                <a:spcAft>
                  <a:spcPct val="0"/>
                </a:spcAft>
              </a:pPr>
              <a:t>42</a:t>
            </a:fld>
            <a:endParaRPr lang="en-US">
              <a:solidFill>
                <a:prstClr val="black"/>
              </a:solidFill>
              <a:latin typeface="Arial" pitchFamily="34" charset="0"/>
            </a:endParaRPr>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61702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90116" name="Slide Number Placeholder 3"/>
          <p:cNvSpPr>
            <a:spLocks noGrp="1"/>
          </p:cNvSpPr>
          <p:nvPr>
            <p:ph type="sldNum" sz="quarter" idx="5"/>
          </p:nvPr>
        </p:nvSpPr>
        <p:spPr>
          <a:noFill/>
        </p:spPr>
        <p:txBody>
          <a:bodyPr/>
          <a:lstStyle/>
          <a:p>
            <a:pPr eaLnBrk="0" fontAlgn="base" hangingPunct="0">
              <a:spcBef>
                <a:spcPct val="0"/>
              </a:spcBef>
              <a:spcAft>
                <a:spcPct val="0"/>
              </a:spcAft>
            </a:pPr>
            <a:fld id="{3DD04658-8BC7-4C57-A4FF-347484C96EBF}" type="slidenum">
              <a:rPr lang="en-US">
                <a:solidFill>
                  <a:prstClr val="black"/>
                </a:solidFill>
                <a:latin typeface="Arial" pitchFamily="34" charset="0"/>
              </a:rPr>
              <a:pPr eaLnBrk="0" fontAlgn="base" hangingPunct="0">
                <a:spcBef>
                  <a:spcPct val="0"/>
                </a:spcBef>
                <a:spcAft>
                  <a:spcPct val="0"/>
                </a:spcAft>
              </a:pPr>
              <a:t>43</a:t>
            </a:fld>
            <a:endParaRPr lang="en-US">
              <a:solidFill>
                <a:prstClr val="black"/>
              </a:solidFill>
              <a:latin typeface="Arial" pitchFamily="34" charset="0"/>
            </a:endParaRPr>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7125970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91140" name="Slide Number Placeholder 3"/>
          <p:cNvSpPr>
            <a:spLocks noGrp="1"/>
          </p:cNvSpPr>
          <p:nvPr>
            <p:ph type="sldNum" sz="quarter" idx="5"/>
          </p:nvPr>
        </p:nvSpPr>
        <p:spPr>
          <a:noFill/>
        </p:spPr>
        <p:txBody>
          <a:bodyPr/>
          <a:lstStyle/>
          <a:p>
            <a:pPr eaLnBrk="0" fontAlgn="base" hangingPunct="0">
              <a:spcBef>
                <a:spcPct val="0"/>
              </a:spcBef>
              <a:spcAft>
                <a:spcPct val="0"/>
              </a:spcAft>
            </a:pPr>
            <a:fld id="{E729F81B-A5C5-4020-8231-EB5608E3ACDD}" type="slidenum">
              <a:rPr lang="en-US">
                <a:solidFill>
                  <a:prstClr val="black"/>
                </a:solidFill>
                <a:latin typeface="Arial" pitchFamily="34" charset="0"/>
              </a:rPr>
              <a:pPr eaLnBrk="0" fontAlgn="base" hangingPunct="0">
                <a:spcBef>
                  <a:spcPct val="0"/>
                </a:spcBef>
                <a:spcAft>
                  <a:spcPct val="0"/>
                </a:spcAft>
              </a:pPr>
              <a:t>44</a:t>
            </a:fld>
            <a:endParaRPr lang="en-US">
              <a:solidFill>
                <a:prstClr val="black"/>
              </a:solidFill>
              <a:latin typeface="Arial" pitchFamily="34" charset="0"/>
            </a:endParaRPr>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34999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92164" name="Slide Number Placeholder 3"/>
          <p:cNvSpPr>
            <a:spLocks noGrp="1"/>
          </p:cNvSpPr>
          <p:nvPr>
            <p:ph type="sldNum" sz="quarter" idx="5"/>
          </p:nvPr>
        </p:nvSpPr>
        <p:spPr>
          <a:noFill/>
        </p:spPr>
        <p:txBody>
          <a:bodyPr/>
          <a:lstStyle/>
          <a:p>
            <a:pPr eaLnBrk="0" fontAlgn="base" hangingPunct="0">
              <a:spcBef>
                <a:spcPct val="0"/>
              </a:spcBef>
              <a:spcAft>
                <a:spcPct val="0"/>
              </a:spcAft>
            </a:pPr>
            <a:fld id="{83944DBC-EF75-4F9A-96ED-62EB31B23792}" type="slidenum">
              <a:rPr lang="en-US">
                <a:solidFill>
                  <a:prstClr val="black"/>
                </a:solidFill>
                <a:latin typeface="Arial" pitchFamily="34" charset="0"/>
              </a:rPr>
              <a:pPr eaLnBrk="0" fontAlgn="base" hangingPunct="0">
                <a:spcBef>
                  <a:spcPct val="0"/>
                </a:spcBef>
                <a:spcAft>
                  <a:spcPct val="0"/>
                </a:spcAft>
              </a:pPr>
              <a:t>45</a:t>
            </a:fld>
            <a:endParaRPr lang="en-US">
              <a:solidFill>
                <a:prstClr val="black"/>
              </a:solidFill>
              <a:latin typeface="Arial" pitchFamily="34" charset="0"/>
            </a:endParaRPr>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497040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4</a:t>
            </a:fld>
            <a:endParaRPr lang="en-US"/>
          </a:p>
        </p:txBody>
      </p:sp>
    </p:spTree>
    <p:extLst>
      <p:ext uri="{BB962C8B-B14F-4D97-AF65-F5344CB8AC3E}">
        <p14:creationId xmlns:p14="http://schemas.microsoft.com/office/powerpoint/2010/main" val="2748687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09391C49-A166-4249-8C03-E694FA2F7DB1}" type="slidenum">
              <a:rPr lang="en-US" sz="1200">
                <a:solidFill>
                  <a:prstClr val="black"/>
                </a:solidFill>
                <a:latin typeface="Arial" pitchFamily="34" charset="0"/>
                <a:cs typeface="Arial" pitchFamily="34" charset="0"/>
              </a:rPr>
              <a:pPr eaLnBrk="0" fontAlgn="base" hangingPunct="0">
                <a:spcBef>
                  <a:spcPct val="0"/>
                </a:spcBef>
                <a:spcAft>
                  <a:spcPct val="0"/>
                </a:spcAft>
              </a:pPr>
              <a:t>46</a:t>
            </a:fld>
            <a:endParaRPr lang="en-US" sz="1200" dirty="0">
              <a:solidFill>
                <a:prstClr val="black"/>
              </a:solidFill>
              <a:latin typeface="Arial" pitchFamily="34" charset="0"/>
              <a:cs typeface="Arial" pitchFamily="34" charset="0"/>
            </a:endParaRPr>
          </a:p>
        </p:txBody>
      </p:sp>
      <p:sp>
        <p:nvSpPr>
          <p:cNvPr id="967682" name="Rectangle 2"/>
          <p:cNvSpPr>
            <a:spLocks noGrp="1" noRot="1" noChangeAspect="1" noChangeArrowheads="1" noTextEdit="1"/>
          </p:cNvSpPr>
          <p:nvPr>
            <p:ph type="sldImg"/>
          </p:nvPr>
        </p:nvSpPr>
        <p:spPr>
          <a:ln/>
        </p:spPr>
      </p:sp>
      <p:sp>
        <p:nvSpPr>
          <p:cNvPr id="967683" name="Rectangle 3"/>
          <p:cNvSpPr>
            <a:spLocks noGrp="1" noChangeArrowheads="1"/>
          </p:cNvSpPr>
          <p:nvPr>
            <p:ph type="body" idx="1"/>
          </p:nvPr>
        </p:nvSpPr>
        <p:spPr/>
        <p:txBody>
          <a:bodyPr/>
          <a:lstStyle/>
          <a:p>
            <a:endParaRPr lang="en-US"/>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52092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22806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D285B572-9C09-4A0C-BDEA-D9184CD3D247}" type="slidenum">
              <a:rPr lang="en-US" sz="1200">
                <a:solidFill>
                  <a:prstClr val="black"/>
                </a:solidFill>
                <a:latin typeface="Arial" pitchFamily="34" charset="0"/>
                <a:cs typeface="Arial" pitchFamily="34" charset="0"/>
              </a:rPr>
              <a:pPr eaLnBrk="0" fontAlgn="base" hangingPunct="0">
                <a:spcBef>
                  <a:spcPct val="0"/>
                </a:spcBef>
                <a:spcAft>
                  <a:spcPct val="0"/>
                </a:spcAft>
              </a:pPr>
              <a:t>48</a:t>
            </a:fld>
            <a:endParaRPr lang="en-US" sz="1200" dirty="0">
              <a:solidFill>
                <a:prstClr val="black"/>
              </a:solidFill>
              <a:latin typeface="Arial" pitchFamily="34" charset="0"/>
              <a:cs typeface="Arial" pitchFamily="34" charset="0"/>
            </a:endParaRPr>
          </a:p>
        </p:txBody>
      </p:sp>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787532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D285B572-9C09-4A0C-BDEA-D9184CD3D247}" type="slidenum">
              <a:rPr lang="en-US" sz="1200">
                <a:solidFill>
                  <a:prstClr val="black"/>
                </a:solidFill>
                <a:latin typeface="Arial" pitchFamily="34" charset="0"/>
                <a:cs typeface="Arial" pitchFamily="34" charset="0"/>
              </a:rPr>
              <a:pPr eaLnBrk="0" fontAlgn="base" hangingPunct="0">
                <a:spcBef>
                  <a:spcPct val="0"/>
                </a:spcBef>
                <a:spcAft>
                  <a:spcPct val="0"/>
                </a:spcAft>
              </a:pPr>
              <a:t>49</a:t>
            </a:fld>
            <a:endParaRPr lang="en-US" sz="1200" dirty="0">
              <a:solidFill>
                <a:prstClr val="black"/>
              </a:solidFill>
              <a:latin typeface="Arial" pitchFamily="34" charset="0"/>
              <a:cs typeface="Arial" pitchFamily="34" charset="0"/>
            </a:endParaRPr>
          </a:p>
        </p:txBody>
      </p:sp>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808034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D285B572-9C09-4A0C-BDEA-D9184CD3D247}" type="slidenum">
              <a:rPr lang="en-US" sz="1200">
                <a:solidFill>
                  <a:prstClr val="black"/>
                </a:solidFill>
                <a:latin typeface="Arial" pitchFamily="34" charset="0"/>
                <a:cs typeface="Arial" pitchFamily="34" charset="0"/>
              </a:rPr>
              <a:pPr eaLnBrk="0" fontAlgn="base" hangingPunct="0">
                <a:spcBef>
                  <a:spcPct val="0"/>
                </a:spcBef>
                <a:spcAft>
                  <a:spcPct val="0"/>
                </a:spcAft>
              </a:pPr>
              <a:t>50</a:t>
            </a:fld>
            <a:endParaRPr lang="en-US" sz="1200" dirty="0">
              <a:solidFill>
                <a:prstClr val="black"/>
              </a:solidFill>
              <a:latin typeface="Arial" pitchFamily="34" charset="0"/>
              <a:cs typeface="Arial" pitchFamily="34" charset="0"/>
            </a:endParaRPr>
          </a:p>
        </p:txBody>
      </p:sp>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099934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EAEDD747-9CE7-435A-86A4-4B2783148DB6}" type="slidenum">
              <a:rPr lang="en-US" sz="1200">
                <a:solidFill>
                  <a:prstClr val="black"/>
                </a:solidFill>
                <a:latin typeface="Arial" pitchFamily="34" charset="0"/>
                <a:cs typeface="Arial" pitchFamily="34" charset="0"/>
              </a:rPr>
              <a:pPr eaLnBrk="0" fontAlgn="base" hangingPunct="0">
                <a:spcBef>
                  <a:spcPct val="0"/>
                </a:spcBef>
                <a:spcAft>
                  <a:spcPct val="0"/>
                </a:spcAft>
              </a:pPr>
              <a:t>51</a:t>
            </a:fld>
            <a:endParaRPr lang="en-US" sz="1200" dirty="0">
              <a:solidFill>
                <a:prstClr val="black"/>
              </a:solidFill>
              <a:latin typeface="Arial" pitchFamily="34" charset="0"/>
              <a:cs typeface="Arial" pitchFamily="34" charset="0"/>
            </a:endParaRPr>
          </a:p>
        </p:txBody>
      </p:sp>
      <p:sp>
        <p:nvSpPr>
          <p:cNvPr id="992258" name="Rectangle 2"/>
          <p:cNvSpPr>
            <a:spLocks noGrp="1" noRot="1" noChangeAspect="1" noChangeArrowheads="1" noTextEdit="1"/>
          </p:cNvSpPr>
          <p:nvPr>
            <p:ph type="sldImg"/>
          </p:nvPr>
        </p:nvSpPr>
        <p:spPr>
          <a:ln/>
        </p:spPr>
      </p:sp>
      <p:sp>
        <p:nvSpPr>
          <p:cNvPr id="992259"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2875947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DDF93E4B-58E4-425B-A4FE-84A9F57952A7}" type="slidenum">
              <a:rPr lang="en-US" sz="1200">
                <a:solidFill>
                  <a:prstClr val="black"/>
                </a:solidFill>
                <a:latin typeface="Arial" pitchFamily="34" charset="0"/>
                <a:cs typeface="Arial" pitchFamily="34" charset="0"/>
              </a:rPr>
              <a:pPr eaLnBrk="0" fontAlgn="base" hangingPunct="0">
                <a:spcBef>
                  <a:spcPct val="0"/>
                </a:spcBef>
                <a:spcAft>
                  <a:spcPct val="0"/>
                </a:spcAft>
              </a:pPr>
              <a:t>52</a:t>
            </a:fld>
            <a:endParaRPr lang="en-US" sz="1200" dirty="0">
              <a:solidFill>
                <a:prstClr val="black"/>
              </a:solidFill>
              <a:latin typeface="Arial" pitchFamily="34" charset="0"/>
              <a:cs typeface="Arial" pitchFamily="34" charset="0"/>
            </a:endParaRPr>
          </a:p>
        </p:txBody>
      </p:sp>
      <p:sp>
        <p:nvSpPr>
          <p:cNvPr id="1147906" name="Rectangle 2"/>
          <p:cNvSpPr>
            <a:spLocks noGrp="1" noRot="1" noChangeAspect="1" noChangeArrowheads="1" noTextEdit="1"/>
          </p:cNvSpPr>
          <p:nvPr>
            <p:ph type="sldImg"/>
          </p:nvPr>
        </p:nvSpPr>
        <p:spPr>
          <a:ln/>
        </p:spPr>
      </p:sp>
      <p:sp>
        <p:nvSpPr>
          <p:cNvPr id="1147907" name="Rectangle 3"/>
          <p:cNvSpPr>
            <a:spLocks noGrp="1" noChangeArrowheads="1"/>
          </p:cNvSpPr>
          <p:nvPr>
            <p:ph type="body" idx="1"/>
          </p:nvPr>
        </p:nvSpPr>
        <p:spPr/>
        <p:txBody>
          <a:bodyPr/>
          <a:lstStyle/>
          <a:p>
            <a:endParaRPr lang="en-US"/>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746716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7329D390-6A86-4A2D-8A50-43814E23FE30}" type="slidenum">
              <a:rPr lang="en-US" sz="1200">
                <a:solidFill>
                  <a:prstClr val="black"/>
                </a:solidFill>
                <a:latin typeface="Arial" pitchFamily="34" charset="0"/>
                <a:cs typeface="Arial" pitchFamily="34" charset="0"/>
              </a:rPr>
              <a:pPr eaLnBrk="0" fontAlgn="base" hangingPunct="0">
                <a:spcBef>
                  <a:spcPct val="0"/>
                </a:spcBef>
                <a:spcAft>
                  <a:spcPct val="0"/>
                </a:spcAft>
              </a:pPr>
              <a:t>53</a:t>
            </a:fld>
            <a:endParaRPr lang="en-US" sz="1200" dirty="0">
              <a:solidFill>
                <a:prstClr val="black"/>
              </a:solidFill>
              <a:latin typeface="Arial" pitchFamily="34" charset="0"/>
              <a:cs typeface="Arial" pitchFamily="34" charset="0"/>
            </a:endParaRPr>
          </a:p>
        </p:txBody>
      </p:sp>
      <p:sp>
        <p:nvSpPr>
          <p:cNvPr id="1152002" name="Rectangle 2"/>
          <p:cNvSpPr>
            <a:spLocks noGrp="1" noRot="1" noChangeAspect="1" noChangeArrowheads="1" noTextEdit="1"/>
          </p:cNvSpPr>
          <p:nvPr>
            <p:ph type="sldImg"/>
          </p:nvPr>
        </p:nvSpPr>
        <p:spPr>
          <a:ln/>
        </p:spPr>
      </p:sp>
      <p:sp>
        <p:nvSpPr>
          <p:cNvPr id="1152003"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09554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rPr>
              <a:pPr/>
              <a:t>54</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13099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8CF1FF-1A43-4883-ACD0-FBA6EBC73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11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5</a:t>
            </a:fld>
            <a:endParaRPr lang="en-US"/>
          </a:p>
        </p:txBody>
      </p:sp>
    </p:spTree>
    <p:extLst>
      <p:ext uri="{BB962C8B-B14F-4D97-AF65-F5344CB8AC3E}">
        <p14:creationId xmlns:p14="http://schemas.microsoft.com/office/powerpoint/2010/main" val="926713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10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601111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rPr>
              <a:pPr/>
              <a:t>59</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24625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rPr>
              <a:pPr/>
              <a:t>60</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710911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rPr>
              <a:pPr/>
              <a:t>61</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764645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876447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7329D390-6A86-4A2D-8A50-43814E23FE30}" type="slidenum">
              <a:rPr lang="en-US" sz="1200">
                <a:solidFill>
                  <a:prstClr val="black"/>
                </a:solidFill>
                <a:latin typeface="Arial" pitchFamily="34" charset="0"/>
                <a:cs typeface="Arial" pitchFamily="34" charset="0"/>
              </a:rPr>
              <a:pPr eaLnBrk="0" fontAlgn="base" hangingPunct="0">
                <a:spcBef>
                  <a:spcPct val="0"/>
                </a:spcBef>
                <a:spcAft>
                  <a:spcPct val="0"/>
                </a:spcAft>
              </a:pPr>
              <a:t>63</a:t>
            </a:fld>
            <a:endParaRPr lang="en-US" sz="1200" dirty="0">
              <a:solidFill>
                <a:prstClr val="black"/>
              </a:solidFill>
              <a:latin typeface="Arial" pitchFamily="34" charset="0"/>
              <a:cs typeface="Arial" pitchFamily="34" charset="0"/>
            </a:endParaRPr>
          </a:p>
        </p:txBody>
      </p:sp>
      <p:sp>
        <p:nvSpPr>
          <p:cNvPr id="1152002" name="Rectangle 2"/>
          <p:cNvSpPr>
            <a:spLocks noGrp="1" noRot="1" noChangeAspect="1" noChangeArrowheads="1" noTextEdit="1"/>
          </p:cNvSpPr>
          <p:nvPr>
            <p:ph type="sldImg"/>
          </p:nvPr>
        </p:nvSpPr>
        <p:spPr>
          <a:ln/>
        </p:spPr>
      </p:sp>
      <p:sp>
        <p:nvSpPr>
          <p:cNvPr id="1152003"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472202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127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8B7D210B-C1A3-45D2-8495-1647A48F5442}" type="slidenum">
              <a:rPr lang="en-US" sz="1200">
                <a:solidFill>
                  <a:prstClr val="black"/>
                </a:solidFill>
                <a:latin typeface="Arial" pitchFamily="34" charset="0"/>
                <a:cs typeface="Arial" pitchFamily="34" charset="0"/>
              </a:rPr>
              <a:pPr eaLnBrk="0" fontAlgn="base" hangingPunct="0">
                <a:spcBef>
                  <a:spcPct val="0"/>
                </a:spcBef>
                <a:spcAft>
                  <a:spcPct val="0"/>
                </a:spcAft>
              </a:pPr>
              <a:t>66</a:t>
            </a:fld>
            <a:endParaRPr lang="en-US" sz="1200" dirty="0">
              <a:solidFill>
                <a:prstClr val="black"/>
              </a:solidFill>
              <a:latin typeface="Arial" pitchFamily="34" charset="0"/>
              <a:cs typeface="Arial" pitchFamily="34" charset="0"/>
            </a:endParaRPr>
          </a:p>
        </p:txBody>
      </p:sp>
      <p:sp>
        <p:nvSpPr>
          <p:cNvPr id="1089538" name="Rectangle 2"/>
          <p:cNvSpPr>
            <a:spLocks noGrp="1" noRot="1" noChangeAspect="1" noChangeArrowheads="1" noTextEdit="1"/>
          </p:cNvSpPr>
          <p:nvPr>
            <p:ph type="sldImg"/>
          </p:nvPr>
        </p:nvSpPr>
        <p:spPr>
          <a:ln/>
        </p:spPr>
      </p:sp>
      <p:sp>
        <p:nvSpPr>
          <p:cNvPr id="1089539" name="Rectangle 3"/>
          <p:cNvSpPr>
            <a:spLocks noGrp="1" noChangeArrowheads="1"/>
          </p:cNvSpPr>
          <p:nvPr>
            <p:ph type="body" idx="1"/>
          </p:nvPr>
        </p:nvSpPr>
        <p:spPr/>
        <p:txBody>
          <a:bodyPr/>
          <a:lstStyle/>
          <a:p>
            <a:pPr defTabSz="966612">
              <a:defRPr/>
            </a:pPr>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484550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7329D390-6A86-4A2D-8A50-43814E23FE30}" type="slidenum">
              <a:rPr lang="en-US" sz="1200">
                <a:solidFill>
                  <a:prstClr val="black"/>
                </a:solidFill>
                <a:latin typeface="Arial" pitchFamily="34" charset="0"/>
                <a:cs typeface="Arial" pitchFamily="34" charset="0"/>
              </a:rPr>
              <a:pPr eaLnBrk="0" fontAlgn="base" hangingPunct="0">
                <a:spcBef>
                  <a:spcPct val="0"/>
                </a:spcBef>
                <a:spcAft>
                  <a:spcPct val="0"/>
                </a:spcAft>
              </a:pPr>
              <a:t>67</a:t>
            </a:fld>
            <a:endParaRPr lang="en-US" sz="1200" dirty="0">
              <a:solidFill>
                <a:prstClr val="black"/>
              </a:solidFill>
              <a:latin typeface="Arial" pitchFamily="34" charset="0"/>
              <a:cs typeface="Arial" pitchFamily="34" charset="0"/>
            </a:endParaRPr>
          </a:p>
        </p:txBody>
      </p:sp>
      <p:sp>
        <p:nvSpPr>
          <p:cNvPr id="1152002" name="Rectangle 2"/>
          <p:cNvSpPr>
            <a:spLocks noGrp="1" noRot="1" noChangeAspect="1" noChangeArrowheads="1" noTextEdit="1"/>
          </p:cNvSpPr>
          <p:nvPr>
            <p:ph type="sldImg"/>
          </p:nvPr>
        </p:nvSpPr>
        <p:spPr>
          <a:ln/>
        </p:spPr>
      </p:sp>
      <p:sp>
        <p:nvSpPr>
          <p:cNvPr id="1152003"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63958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8B7D210B-C1A3-45D2-8495-1647A48F5442}" type="slidenum">
              <a:rPr lang="en-US" sz="1200">
                <a:solidFill>
                  <a:prstClr val="black"/>
                </a:solidFill>
                <a:latin typeface="Arial" pitchFamily="34" charset="0"/>
                <a:cs typeface="Arial" pitchFamily="34" charset="0"/>
              </a:rPr>
              <a:pPr eaLnBrk="0" fontAlgn="base" hangingPunct="0">
                <a:spcBef>
                  <a:spcPct val="0"/>
                </a:spcBef>
                <a:spcAft>
                  <a:spcPct val="0"/>
                </a:spcAft>
              </a:pPr>
              <a:t>68</a:t>
            </a:fld>
            <a:endParaRPr lang="en-US" sz="1200" dirty="0">
              <a:solidFill>
                <a:prstClr val="black"/>
              </a:solidFill>
              <a:latin typeface="Arial" pitchFamily="34" charset="0"/>
              <a:cs typeface="Arial" pitchFamily="34" charset="0"/>
            </a:endParaRPr>
          </a:p>
        </p:txBody>
      </p:sp>
      <p:sp>
        <p:nvSpPr>
          <p:cNvPr id="1089538" name="Rectangle 2"/>
          <p:cNvSpPr>
            <a:spLocks noGrp="1" noRot="1" noChangeAspect="1" noChangeArrowheads="1" noTextEdit="1"/>
          </p:cNvSpPr>
          <p:nvPr>
            <p:ph type="sldImg"/>
          </p:nvPr>
        </p:nvSpPr>
        <p:spPr>
          <a:ln/>
        </p:spPr>
      </p:sp>
      <p:sp>
        <p:nvSpPr>
          <p:cNvPr id="1089539" name="Rectangle 3"/>
          <p:cNvSpPr>
            <a:spLocks noGrp="1" noChangeArrowheads="1"/>
          </p:cNvSpPr>
          <p:nvPr>
            <p:ph type="body" idx="1"/>
          </p:nvPr>
        </p:nvSpPr>
        <p:spPr/>
        <p:txBody>
          <a:bodyPr/>
          <a:lstStyle/>
          <a:p>
            <a:pPr defTabSz="966612">
              <a:defRPr/>
            </a:pPr>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515700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6</a:t>
            </a:fld>
            <a:endParaRPr lang="en-US"/>
          </a:p>
        </p:txBody>
      </p:sp>
    </p:spTree>
    <p:extLst>
      <p:ext uri="{BB962C8B-B14F-4D97-AF65-F5344CB8AC3E}">
        <p14:creationId xmlns:p14="http://schemas.microsoft.com/office/powerpoint/2010/main" val="1664014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rPr>
              <a:pPr/>
              <a:t>69</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784183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p:spPr>
        <p:txBody>
          <a:bodyPr/>
          <a:lstStyle/>
          <a:p>
            <a:endParaRPr lang="en-US"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790978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endParaRPr lang="en-US"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8212277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195637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6487501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354358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2561268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564553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p:spPr>
        <p:txBody>
          <a:bodyPr/>
          <a:lstStyle/>
          <a:p>
            <a:endParaRPr lang="en-US"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631584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824453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26920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endParaRPr lang="en-US"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6678799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pPr/>
              <a:t>80</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03061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rPr>
              <a:pPr/>
              <a:t>81</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07938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00BA4140-EEC5-4F43-B4C7-0B2D15FA055E}" type="slidenum">
              <a:rPr lang="en-US" sz="1200">
                <a:solidFill>
                  <a:prstClr val="black"/>
                </a:solidFill>
                <a:latin typeface="Arial" pitchFamily="34" charset="0"/>
                <a:cs typeface="Arial" pitchFamily="34" charset="0"/>
              </a:rPr>
              <a:pPr eaLnBrk="0" fontAlgn="base" hangingPunct="0">
                <a:spcBef>
                  <a:spcPct val="0"/>
                </a:spcBef>
                <a:spcAft>
                  <a:spcPct val="0"/>
                </a:spcAft>
              </a:pPr>
              <a:t>82</a:t>
            </a:fld>
            <a:endParaRPr lang="en-US" sz="1200" dirty="0">
              <a:solidFill>
                <a:prstClr val="black"/>
              </a:solidFill>
              <a:latin typeface="Arial" pitchFamily="34" charset="0"/>
              <a:cs typeface="Arial" pitchFamily="34" charset="0"/>
            </a:endParaRPr>
          </a:p>
        </p:txBody>
      </p:sp>
      <p:sp>
        <p:nvSpPr>
          <p:cNvPr id="994306" name="Rectangle 2"/>
          <p:cNvSpPr>
            <a:spLocks noGrp="1" noRot="1" noChangeAspect="1" noChangeArrowheads="1" noTextEdit="1"/>
          </p:cNvSpPr>
          <p:nvPr>
            <p:ph type="sldImg"/>
          </p:nvPr>
        </p:nvSpPr>
        <p:spPr>
          <a:ln/>
        </p:spPr>
      </p:sp>
      <p:sp>
        <p:nvSpPr>
          <p:cNvPr id="994307"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06600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8</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26920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9</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26920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D3B125-31CE-B74C-8D35-8BBE09952583}" type="datetime1">
              <a:rPr lang="en-US" smtClean="0"/>
              <a:pPr/>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F5CC2F-8E48-4C4C-B4D6-C785B9D10A2C}" type="datetime1">
              <a:rPr lang="en-US" smtClean="0"/>
              <a:pPr/>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8590712-0744-9D49-B003-BB130DA294B8}"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EE09B5E-3D5D-4550-B8CD-AC2CB1FC216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722168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670913D7-152B-FE49-892D-1CD6E3121B3C}"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6A07BA4-4C12-4A37-88CE-E58BCA4E27B2}"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6195833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710B4F6-C0E4-8345-A064-9999C37F903A}"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703440C-3550-41AF-86B2-0FFD1AC353AC}"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9320545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F734557-95C5-7B4D-BEF9-DA4B48FFF0A5}"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821484A-BE26-434F-8805-2EB6DCAB84AD}"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860445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0DE4655-F4D4-1941-B25E-BB9BA103FF34}"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1E346A8-5573-4945-A428-FC792F62D0DE}"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73895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0" fontAlgn="base" hangingPunct="0">
              <a:spcBef>
                <a:spcPct val="0"/>
              </a:spcBef>
              <a:spcAft>
                <a:spcPct val="0"/>
              </a:spcAft>
              <a:defRPr/>
            </a:pPr>
            <a:endParaRPr lang="en-US">
              <a:solidFill>
                <a:srgbClr val="000000"/>
              </a:solidFill>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eaLnBrk="0" fontAlgn="base" hangingPunct="0">
              <a:spcBef>
                <a:spcPct val="0"/>
              </a:spcBef>
              <a:spcAft>
                <a:spcPct val="0"/>
              </a:spcAft>
              <a:defRPr/>
            </a:pPr>
            <a:endParaRPr lang="en-US">
              <a:solidFill>
                <a:srgbClr val="000000"/>
              </a:solidFill>
            </a:endParaRPr>
          </a:p>
        </p:txBody>
      </p:sp>
      <p:sp>
        <p:nvSpPr>
          <p:cNvPr id="382978" name="Rectangle 2"/>
          <p:cNvSpPr>
            <a:spLocks noGrp="1" noChangeArrowheads="1"/>
          </p:cNvSpPr>
          <p:nvPr>
            <p:ph type="ctrTitle"/>
          </p:nvPr>
        </p:nvSpPr>
        <p:spPr>
          <a:xfrm>
            <a:off x="914400" y="1524000"/>
            <a:ext cx="7623175" cy="1752600"/>
          </a:xfrm>
        </p:spPr>
        <p:txBody>
          <a:bodyPr/>
          <a:lstStyle>
            <a:lvl1pPr>
              <a:defRPr sz="5000"/>
            </a:lvl1pPr>
          </a:lstStyle>
          <a:p>
            <a:r>
              <a:rPr lang="en-US" altLang="zh-CN"/>
              <a:t>Click to edit Master title style</a:t>
            </a:r>
          </a:p>
        </p:txBody>
      </p:sp>
      <p:sp>
        <p:nvSpPr>
          <p:cNvPr id="38297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zh-CN"/>
              <a:t>Click to edit Master subtitle style</a:t>
            </a:r>
          </a:p>
        </p:txBody>
      </p:sp>
      <p:sp>
        <p:nvSpPr>
          <p:cNvPr id="6"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AA80F6EE-BDB0-D04B-80A4-27C9DA8A7A3F}"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8"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5DADDE71-21F6-483D-9DF7-FD3D0307AB57}"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37205646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DB11A19B-7A44-E847-AEDF-30241FCB43CA}"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660B172-7313-4400-BFFA-7233A4682B36}"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5479058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835271F-BF41-7645-8006-36F30205EE00}"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7A2EB69-21F0-4F38-839E-6D28CEFBED28}"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210529840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E9F81E1-9E81-6246-A591-816D452C522F}"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4922C1B-9408-4C84-A95B-70B21C7C14DC}"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04956644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2E9D5FF6-90A0-4A4F-AAC6-1AA0009A5E8C}"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8093873-AEBC-4531-B925-8C83C9B5837B}"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91543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C8ABBC-3E40-934D-8DDB-09E04D28FF35}" type="datetime1">
              <a:rPr lang="en-US" smtClean="0"/>
              <a:pPr/>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92CA2224-32A2-8348-8412-3CF809554A7F}"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4F6EC65-2E06-40B9-BA89-82246DBBA1D7}"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4007533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06BF27C0-C243-3648-ACF2-B29349A6C954}"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D962D54-79F9-4FCE-A840-43328CC8FF02}"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5267637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25D9A3E-4DE1-6E43-A815-ECC12DDE1F51}"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65E02EF-E4D4-46EC-9A20-D375F58ABB2B}"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29578269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73A00795-03BF-1240-8DC7-67DED3AB3F61}"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A281166-855A-47CD-8267-D052A56C442C}"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37476004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46B79AC-B789-EA48-ABFE-7E738536EC6B}"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0767E98-10CC-4BCA-A654-668DD8BD2313}"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47228338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B4D0A69-FAE5-5A4F-9245-0452558B14D6}"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70534BB-592B-48A1-A02E-4D9DDA00B787}"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24263843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C8FE3F3-9E4E-1248-92FA-D89CAD45A264}"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26A4C81-8922-41B0-8884-DE7D36EDF037}"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654888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0F98602D-4C1F-1D44-84D4-30CA41F22E62}"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C8B9B6E-C8E4-4476-AEDB-AB56C6822581}"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23754101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87DAD124-BEC3-B94B-AF4B-D584443143E1}"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D21D7B5-FB61-4DA0-8FFD-66F83DB7C0FC}"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519024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74AAADC8-DC64-E546-99F1-A0C6FE50C025}"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26FB719-6AF0-41D5-A966-5674B556141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86329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B0B18DDB-26AD-6045-86AF-63BF6AE04BB9}" type="datetime1">
              <a:rPr lang="en-US" sz="1400" kern="1200" smtClean="0">
                <a:solidFill>
                  <a:srgbClr val="000000"/>
                </a:solidFill>
                <a:latin typeface="Arial" charset="0"/>
                <a:ea typeface="+mn-ea"/>
                <a:cs typeface="+mn-cs"/>
              </a:rPr>
              <a:pPr algn="l" rtl="0" fontAlgn="base">
                <a:spcBef>
                  <a:spcPct val="0"/>
                </a:spcBef>
                <a:spcAft>
                  <a:spcPct val="0"/>
                </a:spcAft>
                <a:defRPr/>
              </a:pPr>
              <a:t>5/24/2018</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93954291-B53F-4167-B13C-AE2EC741C814}"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0FF59390-345F-2D41-9017-4308AD4F06E0}"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01438F3-4C84-41B4-BDB6-EA4F4D86913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0323244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9ED00A5-F374-C54F-84C3-9D7554C75047}"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91ACAE2-0CEA-4131-8908-8931E3E95AC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78921588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ED53EE8-53B8-C846-8340-1CF2011F7EF3}"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F284263-143E-418C-97ED-3DE2DBA0A9B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70165149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D6D6840F-E348-2C44-85FC-E11445F520A6}"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F10EC4E-5D57-4C6D-B1E0-A7099829EA99}"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1442288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26E1195-73E3-5148-B0D9-97C958842631}"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1D35894-93A5-4F78-96AA-E46E9937F925}"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8001462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77979354-4A02-5046-BECC-4FA48D98EF7B}"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25D098C-067B-4E78-A20C-4549FAB0AA5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0599225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F1B6CD80-9A59-AE48-BE16-0B93B18470B6}"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E7DCF9E-41BC-4B4B-B880-D0DBD8AA379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7275295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40E753A-DDC3-814C-8315-0FB8084AC2AD}"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0BFE8B1-9C24-44D9-B76E-D2681807B69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7078141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32CD2212-65DA-6B4B-B2D0-6B0C1F3A8E09}"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ACF3838-B690-42FC-AB19-9E2A12301864}"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0623205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67D2FA7-AA06-7F4E-B493-35311B40CA2C}"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5835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8CCE407B-ACCB-B240-8046-DED1DBD35238}" type="datetime1">
              <a:rPr lang="en-US" sz="1400" kern="1200" smtClean="0">
                <a:solidFill>
                  <a:srgbClr val="000000"/>
                </a:solidFill>
                <a:latin typeface="Arial" charset="0"/>
                <a:ea typeface="+mn-ea"/>
                <a:cs typeface="+mn-cs"/>
              </a:rPr>
              <a:pPr algn="l" rtl="0" fontAlgn="base">
                <a:spcBef>
                  <a:spcPct val="0"/>
                </a:spcBef>
                <a:spcAft>
                  <a:spcPct val="0"/>
                </a:spcAft>
                <a:defRPr/>
              </a:pPr>
              <a:t>5/24/2018</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8E287D8-EC99-4782-A6FE-4C4A0AE392A1}"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13381C-0992-0045-ABBE-12BBB41F95E7}"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07975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A9A71A-14AE-5A41-874D-CD936C08B39C}"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498627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2CF295-BCF5-E54F-8068-4BAA04278EDA}"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8907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591D0E-A3C9-EE4B-B15C-BBB15F93B46C}" type="datetime1">
              <a:rPr lang="en-US" smtClean="0">
                <a:solidFill>
                  <a:prstClr val="black">
                    <a:tint val="75000"/>
                  </a:prstClr>
                </a:solidFill>
              </a:rPr>
              <a:pPr/>
              <a:t>5/24/2018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524380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623C13-4CF0-F54E-8961-1787E02A86B9}" type="datetime1">
              <a:rPr lang="en-US" smtClean="0">
                <a:solidFill>
                  <a:prstClr val="black">
                    <a:tint val="75000"/>
                  </a:prstClr>
                </a:solidFill>
              </a:rPr>
              <a:pPr/>
              <a:t>5/24/2018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972216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8FF95-640B-9543-AC20-224AA8936BB6}" type="datetime1">
              <a:rPr lang="en-US" smtClean="0">
                <a:solidFill>
                  <a:prstClr val="black">
                    <a:tint val="75000"/>
                  </a:prstClr>
                </a:solidFill>
              </a:rPr>
              <a:pPr/>
              <a:t>5/24/2018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794835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928C7B-9C2C-B748-9194-1E948142489E}"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495505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62C830-A116-B642-AB72-1CF19AA07DB9}"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60272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2D84C-F640-DB45-832D-62D68BA63490}"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36096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90C004-C28C-C648-B014-F58BAD4FD9AC}"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01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EC4ECA05-B6D5-8E47-8E82-1B21E5AFBCBD}" type="datetime1">
              <a:rPr lang="en-US" sz="1400" kern="1200" smtClean="0">
                <a:solidFill>
                  <a:srgbClr val="000000"/>
                </a:solidFill>
                <a:latin typeface="Arial" charset="0"/>
                <a:ea typeface="+mn-ea"/>
                <a:cs typeface="+mn-cs"/>
              </a:rPr>
              <a:pPr algn="l" rtl="0" fontAlgn="base">
                <a:spcBef>
                  <a:spcPct val="0"/>
                </a:spcBef>
                <a:spcAft>
                  <a:spcPct val="0"/>
                </a:spcAft>
                <a:defRPr/>
              </a:pPr>
              <a:t>5/24/2018</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2D1F36C8-54B7-4AE8-B1E0-F4D53CF592BC}"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B4AD3E-548A-CA40-8A4C-A29D03B71EF5}"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1628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F8FF15-4EE9-AF45-9D01-99241A7D349B}"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69218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A9250E-8675-3C45-B713-B5212A366FE7}"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857857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C4BBE7D-F142-214C-853A-97F2BB5C6DDF}"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05466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887B6C-8D9E-D446-A095-74485D0E65C3}" type="datetime1">
              <a:rPr lang="en-US" smtClean="0">
                <a:solidFill>
                  <a:prstClr val="black">
                    <a:tint val="75000"/>
                  </a:prstClr>
                </a:solidFill>
              </a:rPr>
              <a:pPr/>
              <a:t>5/24/2018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185535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BCA3E1-1779-3545-BBE7-2EE55BDBF198}" type="datetime1">
              <a:rPr lang="en-US" smtClean="0">
                <a:solidFill>
                  <a:prstClr val="black">
                    <a:tint val="75000"/>
                  </a:prstClr>
                </a:solidFill>
              </a:rPr>
              <a:pPr/>
              <a:t>5/24/2018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35732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5C095-3F8D-F746-B6E7-1EA125B97473}" type="datetime1">
              <a:rPr lang="en-US" smtClean="0">
                <a:solidFill>
                  <a:prstClr val="black">
                    <a:tint val="75000"/>
                  </a:prstClr>
                </a:solidFill>
              </a:rPr>
              <a:pPr/>
              <a:t>5/24/2018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66493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9864A4-F130-614A-AC46-D442B850920C}"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929911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E3D6A9-F5BA-9C4E-991B-67B3B9B07129}"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48923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9BD8B8-033E-AB4F-AAAF-9153B801AB86}"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2756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F3A8FC61-504A-CE46-9CDA-59FF518BA142}" type="datetime1">
              <a:rPr lang="en-US" sz="1400" kern="1200" smtClean="0">
                <a:solidFill>
                  <a:srgbClr val="000000"/>
                </a:solidFill>
                <a:latin typeface="Arial" charset="0"/>
                <a:ea typeface="+mn-ea"/>
                <a:cs typeface="+mn-cs"/>
              </a:rPr>
              <a:pPr algn="l" rtl="0" fontAlgn="base">
                <a:spcBef>
                  <a:spcPct val="0"/>
                </a:spcBef>
                <a:spcAft>
                  <a:spcPct val="0"/>
                </a:spcAft>
                <a:defRPr/>
              </a:pPr>
              <a:t>5/24/2018</a:t>
            </a:fld>
            <a:endParaRPr lang="en-US" sz="1400" kern="1200">
              <a:solidFill>
                <a:srgbClr val="000000"/>
              </a:solidFill>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A7BBAF5-EEFB-4429-9F85-07F7274D283C}"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20F6F0-5BDB-E542-B56C-EF67370C8368}"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2286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852D3F9E-2A7A-9846-BEB2-208EE1BBC27C}" type="datetime1">
              <a:rPr lang="en-US" sz="1400" kern="1200" smtClean="0">
                <a:solidFill>
                  <a:srgbClr val="000000"/>
                </a:solidFill>
                <a:latin typeface="Arial" charset="0"/>
                <a:ea typeface="+mn-ea"/>
                <a:cs typeface="+mn-cs"/>
              </a:rPr>
              <a:pPr algn="l" rtl="0" fontAlgn="base">
                <a:spcBef>
                  <a:spcPct val="0"/>
                </a:spcBef>
                <a:spcAft>
                  <a:spcPct val="0"/>
                </a:spcAft>
                <a:defRPr/>
              </a:pPr>
              <a:t>5/24/2018</a:t>
            </a:fld>
            <a:endParaRPr lang="en-US" sz="1400" kern="1200">
              <a:solidFill>
                <a:srgbClr val="000000"/>
              </a:solidFill>
              <a:latin typeface="Arial"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7D06A002-ADB8-493D-9326-DF5696BA2FB9}"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CFCA2DAD-1502-E940-B00F-B4614F9DBFC0}" type="datetime1">
              <a:rPr lang="en-US" sz="1400" kern="1200" smtClean="0">
                <a:solidFill>
                  <a:srgbClr val="000000"/>
                </a:solidFill>
                <a:latin typeface="Arial" charset="0"/>
                <a:ea typeface="+mn-ea"/>
                <a:cs typeface="+mn-cs"/>
              </a:rPr>
              <a:pPr algn="l" rtl="0" fontAlgn="base">
                <a:spcBef>
                  <a:spcPct val="0"/>
                </a:spcBef>
                <a:spcAft>
                  <a:spcPct val="0"/>
                </a:spcAft>
                <a:defRPr/>
              </a:pPr>
              <a:t>5/24/2018</a:t>
            </a:fld>
            <a:endParaRPr lang="en-US" sz="1400" kern="1200">
              <a:solidFill>
                <a:srgbClr val="000000"/>
              </a:solidFill>
              <a:latin typeface="Arial"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432C7CF-FE26-4524-9426-2DC625DF737C}"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9B6EA6FA-D479-014B-AE32-0086AC3C18FA}" type="datetime1">
              <a:rPr lang="en-US" sz="1400" kern="1200" smtClean="0">
                <a:solidFill>
                  <a:srgbClr val="000000"/>
                </a:solidFill>
                <a:latin typeface="Arial" charset="0"/>
                <a:ea typeface="+mn-ea"/>
                <a:cs typeface="+mn-cs"/>
              </a:rPr>
              <a:pPr algn="l" rtl="0" fontAlgn="base">
                <a:spcBef>
                  <a:spcPct val="0"/>
                </a:spcBef>
                <a:spcAft>
                  <a:spcPct val="0"/>
                </a:spcAft>
                <a:defRPr/>
              </a:pPr>
              <a:t>5/24/2018</a:t>
            </a:fld>
            <a:endParaRPr lang="en-US" sz="1400" kern="1200">
              <a:solidFill>
                <a:srgbClr val="000000"/>
              </a:solidFill>
              <a:latin typeface="Arial"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C38ED551-5A85-491E-BB6A-F216F6A719E9}"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F630B766-513E-C543-932B-B1F4CCEF6F15}" type="datetime1">
              <a:rPr lang="en-US" sz="1400" kern="1200" smtClean="0">
                <a:solidFill>
                  <a:srgbClr val="000000"/>
                </a:solidFill>
                <a:latin typeface="Arial" charset="0"/>
                <a:ea typeface="+mn-ea"/>
                <a:cs typeface="+mn-cs"/>
              </a:rPr>
              <a:pPr algn="l" rtl="0" fontAlgn="base">
                <a:spcBef>
                  <a:spcPct val="0"/>
                </a:spcBef>
                <a:spcAft>
                  <a:spcPct val="0"/>
                </a:spcAft>
                <a:defRPr/>
              </a:pPr>
              <a:t>5/24/2018</a:t>
            </a:fld>
            <a:endParaRPr lang="en-US" sz="1400" kern="1200">
              <a:solidFill>
                <a:srgbClr val="000000"/>
              </a:solidFill>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CAE7E320-14D3-429F-AFC6-5699FFE4ABD7}"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F99CDA-DCDC-7647-84F2-700629A674D6}" type="datetime1">
              <a:rPr lang="en-US" smtClean="0"/>
              <a:pPr/>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00D62774-6774-F044-AF8A-94BB0590F89B}" type="datetime1">
              <a:rPr lang="en-US" sz="1400" kern="1200" smtClean="0">
                <a:solidFill>
                  <a:srgbClr val="000000"/>
                </a:solidFill>
                <a:latin typeface="Arial" charset="0"/>
                <a:ea typeface="+mn-ea"/>
                <a:cs typeface="+mn-cs"/>
              </a:rPr>
              <a:pPr algn="l" rtl="0" fontAlgn="base">
                <a:spcBef>
                  <a:spcPct val="0"/>
                </a:spcBef>
                <a:spcAft>
                  <a:spcPct val="0"/>
                </a:spcAft>
                <a:defRPr/>
              </a:pPr>
              <a:t>5/24/2018</a:t>
            </a:fld>
            <a:endParaRPr lang="en-US" sz="1400" kern="1200">
              <a:solidFill>
                <a:srgbClr val="000000"/>
              </a:solidFill>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5B64CBC8-16E0-40AA-AB00-61489B64698B}"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BE8B786B-2682-8D42-A3C8-E94DEE15C02C}" type="datetime1">
              <a:rPr lang="en-US" sz="1400" kern="1200" smtClean="0">
                <a:solidFill>
                  <a:srgbClr val="000000"/>
                </a:solidFill>
                <a:latin typeface="Arial" charset="0"/>
                <a:ea typeface="+mn-ea"/>
                <a:cs typeface="+mn-cs"/>
              </a:rPr>
              <a:pPr algn="l" rtl="0" fontAlgn="base">
                <a:spcBef>
                  <a:spcPct val="0"/>
                </a:spcBef>
                <a:spcAft>
                  <a:spcPct val="0"/>
                </a:spcAft>
                <a:defRPr/>
              </a:pPr>
              <a:t>5/24/2018</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59A6EA9C-9E94-448A-9F80-4D4A710EEC05}"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F3C7A083-B416-2740-BC22-4EF0EA878ABF}" type="datetime1">
              <a:rPr lang="en-US" sz="1400" kern="1200" smtClean="0">
                <a:solidFill>
                  <a:srgbClr val="000000"/>
                </a:solidFill>
                <a:latin typeface="Arial" charset="0"/>
                <a:ea typeface="+mn-ea"/>
                <a:cs typeface="+mn-cs"/>
              </a:rPr>
              <a:pPr algn="l" rtl="0" fontAlgn="base">
                <a:spcBef>
                  <a:spcPct val="0"/>
                </a:spcBef>
                <a:spcAft>
                  <a:spcPct val="0"/>
                </a:spcAft>
                <a:defRPr/>
              </a:pPr>
              <a:t>5/24/2018</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5E6163AB-2A25-497E-B47B-4B77E6227F5C}"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A9D4D56-A264-B549-803A-FD75DB2864C0}" type="datetime1">
              <a:rPr lang="en-US" smtClean="0"/>
              <a:pPr>
                <a:defRPr/>
              </a:pPr>
              <a:t>5/24/2018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01DCA1D-F7B0-430C-A8C5-5CBCC4F0F25A}"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84F54CB-D3EB-C145-8A90-7829AEB0FCE7}" type="datetime1">
              <a:rPr lang="en-US" smtClean="0"/>
              <a:pPr>
                <a:defRPr/>
              </a:pPr>
              <a:t>5/24/2018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69ADE3-FCDF-4463-98DF-A3BB246EF849}"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8EE2FC5A-2E9F-1D49-BED8-10779EFDCAB1}" type="datetime1">
              <a:rPr lang="en-US" smtClean="0"/>
              <a:pPr>
                <a:defRPr/>
              </a:pPr>
              <a:t>5/24/2018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71DD44C-13B6-43E9-B085-CD81578FE909}"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55160C79-95F7-9B41-A384-FFFA1BEE8AD0}" type="datetime1">
              <a:rPr lang="en-US" smtClean="0"/>
              <a:pPr>
                <a:defRPr/>
              </a:pPr>
              <a:t>5/24/2018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213F6BE-DEF2-4D2D-9B66-1137B67886F6}"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451B4FE-B27A-2D48-8F48-C3B3A402CD75}" type="datetime1">
              <a:rPr lang="en-US" smtClean="0"/>
              <a:pPr>
                <a:defRPr/>
              </a:pPr>
              <a:t>5/24/2018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5847D38-6CF4-4CD4-AD80-D80F80268BE2}"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5D7258AD-2BFA-7449-A5C3-7CBD7A869301}" type="datetime1">
              <a:rPr lang="en-US" smtClean="0"/>
              <a:pPr>
                <a:defRPr/>
              </a:pPr>
              <a:t>5/24/2018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E3F5B07-1F5B-41CD-B8F7-A6C656B05EF6}"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858151F-CE7F-C748-AE24-ABE03356FB7B}" type="datetime1">
              <a:rPr lang="en-US" smtClean="0"/>
              <a:pPr>
                <a:defRPr/>
              </a:pPr>
              <a:t>5/24/2018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1FF95AC-DFF1-445D-9BA5-C6708CA8149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F2D1CD-E98E-2549-90D1-125DE382FEB8}" type="datetime1">
              <a:rPr lang="en-US" smtClean="0"/>
              <a:pPr/>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5FD45292-00C8-A947-BA1E-85AB5E610BD8}" type="datetime1">
              <a:rPr lang="en-US" smtClean="0"/>
              <a:pPr>
                <a:defRPr/>
              </a:pPr>
              <a:t>5/24/2018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2FE9692-F914-46FE-8B7F-943FC75E9C92}" type="slidenum">
              <a:rPr 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4AB26C4-AFEA-D947-9FD2-C56CECDD8B63}" type="datetime1">
              <a:rPr lang="en-US" smtClean="0"/>
              <a:pPr>
                <a:defRPr/>
              </a:pPr>
              <a:t>5/24/2018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9FECBB3-A493-453A-8AB8-CE897C74F1C1}" type="slidenum">
              <a:rPr 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D9A1576-81C5-4341-9635-E9177336F3A3}" type="datetime1">
              <a:rPr lang="en-US" smtClean="0"/>
              <a:pPr>
                <a:defRPr/>
              </a:pPr>
              <a:t>5/24/2018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A8F6B9-8B8D-4125-BAE3-A2B4C83D6EFD}" type="slidenum">
              <a:rPr 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7B84F53-3173-484B-9313-374E8C0EE6A5}" type="datetime1">
              <a:rPr lang="en-US" smtClean="0"/>
              <a:pPr>
                <a:defRPr/>
              </a:pPr>
              <a:t>5/24/2018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63BE501-BFBB-4DD8-8109-6CFC894A0C90}" type="slidenum">
              <a:rPr lang="en-US"/>
              <a:pPr>
                <a:defRPr/>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9FC376C-0F27-5949-AEB9-6971917321D4}" type="datetime1">
              <a:rPr lang="en-US" smtClean="0"/>
              <a:pPr>
                <a:defRPr/>
              </a:pPr>
              <a:t>5/24/2018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A70EF9C-5BED-4038-AC21-63EC840530F5}" type="slidenum">
              <a:rPr lang="en-US"/>
              <a:pPr>
                <a:defRPr/>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821B2C58-192A-1B48-8166-484B53F3EE03}" type="datetime1">
              <a:rPr lang="en-US" smtClean="0"/>
              <a:pPr>
                <a:defRPr/>
              </a:pPr>
              <a:t>5/24/2018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842C09C-77C8-439D-BD9C-43601074F415}" type="slidenum">
              <a:rPr lang="en-US"/>
              <a:pPr>
                <a:defRPr/>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1C5AF0A-094C-3A41-BDF8-45767997F3B7}" type="datetime1">
              <a:rPr lang="en-US" smtClean="0"/>
              <a:pPr>
                <a:defRPr/>
              </a:pPr>
              <a:t>5/24/2018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057D327-CCB1-4480-A8DE-C419EF342C21}" type="slidenum">
              <a:rPr lang="en-US"/>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05BECB7-05EA-D342-95B1-40649AFF5D89}" type="datetime1">
              <a:rPr lang="en-US" smtClean="0"/>
              <a:pPr>
                <a:defRPr/>
              </a:pPr>
              <a:t>5/24/2018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F2C0AF5-F903-4E6B-BDC1-C80EFDE1D541}" type="slidenum">
              <a:rPr lang="en-US"/>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B3252A03-6760-D248-8042-472BC4C9F736}" type="datetime1">
              <a:rPr lang="en-US" smtClean="0"/>
              <a:pPr>
                <a:defRPr/>
              </a:pPr>
              <a:t>5/24/2018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79AD8A8-29FC-49A8-956E-97F8F9B26CED}" type="slidenum">
              <a:rPr lang="en-US"/>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5FE29D9D-8A2A-CA49-8E7D-29188451B54D}" type="datetime1">
              <a:rPr lang="en-US" smtClean="0"/>
              <a:pPr>
                <a:defRPr/>
              </a:pPr>
              <a:t>5/24/2018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731B549-441D-41B4-B936-33DB9796EFE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2809AD-D5F1-8B4E-8E4B-B459B91F6744}" type="datetime1">
              <a:rPr lang="en-US" smtClean="0"/>
              <a:pPr/>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B216247C-83E8-A347-BCDE-CC7094FE39CD}" type="datetime1">
              <a:rPr lang="en-US" smtClean="0"/>
              <a:pPr>
                <a:defRPr/>
              </a:pPr>
              <a:t>5/24/2018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AD245FE-CB41-43FC-8FAE-40F2C6ADBAA1}" type="slidenum">
              <a:rPr lang="en-US"/>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5F75CFB6-1C83-8047-86AA-867CADB31F65}" type="datetime1">
              <a:rPr lang="en-US" smtClean="0"/>
              <a:pPr>
                <a:defRPr/>
              </a:pPr>
              <a:t>5/24/2018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5D70CA4-34D6-4030-8C09-105C68AA8985}" type="slidenum">
              <a:rPr lang="en-US"/>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0E00E60-275C-DA44-A89F-084EAF563E54}" type="datetime1">
              <a:rPr lang="en-US" smtClean="0"/>
              <a:pPr>
                <a:defRPr/>
              </a:pPr>
              <a:t>5/24/2018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D8E7F03-9BAB-483B-9BE8-D1FF050B3D78}" type="slidenum">
              <a:rPr lang="en-US"/>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F0B9942-96FF-4441-9E37-8657BE99D49E}" type="datetime1">
              <a:rPr lang="en-US" smtClean="0"/>
              <a:pPr>
                <a:defRPr/>
              </a:pPr>
              <a:t>5/24/2018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AFA0DE-03FD-48C6-AF45-E82A4F53E085}" type="slidenum">
              <a:rPr lang="en-US"/>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98EF2CC-2BA0-D24C-90D4-FBB4030C08A8}" type="datetime1">
              <a:rPr lang="en-US" smtClean="0"/>
              <a:pPr>
                <a:defRPr/>
              </a:pPr>
              <a:t>5/24/2018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BF5A75B-BCBC-4051-9426-4E16BB8CC5D8}" type="slidenum">
              <a:rPr lang="en-US"/>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40335843-9A6D-B34D-8922-0B82925E8112}" type="datetime1">
              <a:rPr lang="en-US" smtClean="0"/>
              <a:pPr>
                <a:defRPr/>
              </a:pPr>
              <a:t>5/24/2018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C302626-126E-45CF-B230-E77179C76BD7}" type="slidenum">
              <a:rPr lang="en-US"/>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B8C06196-7F32-5B46-B4C5-7A95CF770E9D}" type="datetime1">
              <a:rPr lang="en-US" smtClean="0"/>
              <a:pPr>
                <a:defRPr/>
              </a:pPr>
              <a:t>5/24/2018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6BA3AF-B1C2-4B98-BF33-B98078396E87}" type="slidenum">
              <a:rPr lang="en-US"/>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F92774FD-E9D4-3048-B7F4-04C498208EB3}" type="datetime1">
              <a:rPr lang="en-US" smtClean="0"/>
              <a:pPr>
                <a:defRPr/>
              </a:pPr>
              <a:t>5/24/2018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798D90A-8BC7-4F8C-865F-5A362942A06F}" type="slidenum">
              <a:rPr lang="en-US"/>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DEAA15C3-967A-F64F-89C8-AB7E8E41670E}" type="datetime1">
              <a:rPr lang="en-US" smtClean="0"/>
              <a:pPr>
                <a:defRPr/>
              </a:pPr>
              <a:t>5/24/2018</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6F703CC3-6C58-41D1-B275-851162B8D922}" type="slidenum">
              <a:rPr lang="en-US"/>
              <a:pPr>
                <a:defRPr/>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824BA1DA-C773-BB45-B14B-A248E6ADD103}" type="datetime1">
              <a:rPr lang="en-US" smtClean="0"/>
              <a:pPr>
                <a:defRPr/>
              </a:pPr>
              <a:t>5/24/2018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ABE30F-667B-4CD3-9E75-4F6C37BF14D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9C9D17-1B7C-7F41-A24D-44ED8E3A2557}" type="datetime1">
              <a:rPr lang="en-US" smtClean="0"/>
              <a:pPr/>
              <a:t>5/24/2018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4AACB5-BDF1-5A48-B8D7-B64FD83BCB33}"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20253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504F04-17D0-C549-8E2D-448B8EFE4AE1}"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84645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26E01C-3DB1-914F-B394-A143796D6348}"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15025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084914-EC9D-C34E-A9A4-80F16A5B6868}"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4556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070013-545C-F846-AAB8-4752F10BAEF3}" type="datetime1">
              <a:rPr lang="en-US" smtClean="0">
                <a:solidFill>
                  <a:prstClr val="black">
                    <a:tint val="75000"/>
                  </a:prstClr>
                </a:solidFill>
              </a:rPr>
              <a:pPr/>
              <a:t>5/24/2018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35107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653FBE-1FEF-DC4D-8D9B-A27A33B2B80C}" type="datetime1">
              <a:rPr lang="en-US" smtClean="0">
                <a:solidFill>
                  <a:prstClr val="black">
                    <a:tint val="75000"/>
                  </a:prstClr>
                </a:solidFill>
              </a:rPr>
              <a:pPr/>
              <a:t>5/24/2018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28004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895AE-1B7C-E24E-BE4A-56994056A017}" type="datetime1">
              <a:rPr lang="en-US" smtClean="0">
                <a:solidFill>
                  <a:prstClr val="black">
                    <a:tint val="75000"/>
                  </a:prstClr>
                </a:solidFill>
              </a:rPr>
              <a:pPr/>
              <a:t>5/24/2018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15385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54434B-76B6-A54A-82BE-25E0C628DC59}"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50158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328B00-7A19-C348-A6C5-189F65301977}"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28529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08A64F-D8EA-2D49-B3A4-31DEDF6F2375}"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4675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B84C77-4BD2-9D45-A999-E6E8AACE4269}" type="datetime1">
              <a:rPr lang="en-US" smtClean="0"/>
              <a:pPr/>
              <a:t>5/24/2018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6ACD33-D2C4-8A4E-B051-558E469F031F}"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92769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80B9BCEE-4A84-7F43-BD18-784DBABF736A}"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5" name="Slide Number Placeholder 4"/>
          <p:cNvSpPr>
            <a:spLocks noGrp="1"/>
          </p:cNvSpPr>
          <p:nvPr>
            <p:ph type="sldNum" sz="quarter" idx="11"/>
          </p:nvPr>
        </p:nvSpPr>
        <p:spPr/>
        <p:txBody>
          <a:bodyPr/>
          <a:lstStyle>
            <a:lvl1pPr>
              <a:defRPr/>
            </a:lvl1pPr>
          </a:lstStyle>
          <a:p>
            <a:pPr eaLnBrk="0" fontAlgn="base" hangingPunct="0">
              <a:spcBef>
                <a:spcPct val="0"/>
              </a:spcBef>
              <a:spcAft>
                <a:spcPct val="0"/>
              </a:spcAft>
            </a:pPr>
            <a:fld id="{FA40DBD8-E7D9-4A62-B8BC-3B732D6B2672}"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25311193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2120C1F8-89E1-3747-8EFE-532B341CABDE}"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5" name="Slide Number Placeholder 4"/>
          <p:cNvSpPr>
            <a:spLocks noGrp="1"/>
          </p:cNvSpPr>
          <p:nvPr>
            <p:ph type="sldNum" sz="quarter" idx="11"/>
          </p:nvPr>
        </p:nvSpPr>
        <p:spPr/>
        <p:txBody>
          <a:bodyPr/>
          <a:lstStyle>
            <a:lvl1pPr>
              <a:defRPr/>
            </a:lvl1pPr>
          </a:lstStyle>
          <a:p>
            <a:pPr eaLnBrk="0" fontAlgn="base" hangingPunct="0">
              <a:spcBef>
                <a:spcPct val="0"/>
              </a:spcBef>
              <a:spcAft>
                <a:spcPct val="0"/>
              </a:spcAft>
            </a:pPr>
            <a:fld id="{BE566EFA-554B-418F-ADD1-DB9C5AB14B09}"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42851310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DD039198-4C10-514B-9A15-D4742B655F8F}"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5" name="Slide Number Placeholder 4"/>
          <p:cNvSpPr>
            <a:spLocks noGrp="1"/>
          </p:cNvSpPr>
          <p:nvPr>
            <p:ph type="sldNum" sz="quarter" idx="11"/>
          </p:nvPr>
        </p:nvSpPr>
        <p:spPr/>
        <p:txBody>
          <a:bodyPr/>
          <a:lstStyle>
            <a:lvl1pPr>
              <a:defRPr/>
            </a:lvl1pPr>
          </a:lstStyle>
          <a:p>
            <a:pPr eaLnBrk="0" fontAlgn="base" hangingPunct="0">
              <a:spcBef>
                <a:spcPct val="0"/>
              </a:spcBef>
              <a:spcAft>
                <a:spcPct val="0"/>
              </a:spcAft>
            </a:pPr>
            <a:fld id="{54EE4850-AF23-4C58-8CD6-D837C38FDA18}"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26250845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176813CA-19E6-AE4C-B59C-3DF23485AC35}"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6" name="Slide Number Placeholder 5"/>
          <p:cNvSpPr>
            <a:spLocks noGrp="1"/>
          </p:cNvSpPr>
          <p:nvPr>
            <p:ph type="sldNum" sz="quarter" idx="11"/>
          </p:nvPr>
        </p:nvSpPr>
        <p:spPr/>
        <p:txBody>
          <a:bodyPr/>
          <a:lstStyle>
            <a:lvl1pPr>
              <a:defRPr/>
            </a:lvl1pPr>
          </a:lstStyle>
          <a:p>
            <a:pPr eaLnBrk="0" fontAlgn="base" hangingPunct="0">
              <a:spcBef>
                <a:spcPct val="0"/>
              </a:spcBef>
              <a:spcAft>
                <a:spcPct val="0"/>
              </a:spcAft>
            </a:pPr>
            <a:fld id="{80A60F57-826A-46C4-8159-338E979E65A1}"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39151787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fld id="{2E39FF9C-5A5B-A74A-8DDB-64162ED65608}"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8" name="Slide Number Placeholder 7"/>
          <p:cNvSpPr>
            <a:spLocks noGrp="1"/>
          </p:cNvSpPr>
          <p:nvPr>
            <p:ph type="sldNum" sz="quarter" idx="11"/>
          </p:nvPr>
        </p:nvSpPr>
        <p:spPr/>
        <p:txBody>
          <a:bodyPr/>
          <a:lstStyle>
            <a:lvl1pPr>
              <a:defRPr/>
            </a:lvl1pPr>
          </a:lstStyle>
          <a:p>
            <a:pPr eaLnBrk="0" fontAlgn="base" hangingPunct="0">
              <a:spcBef>
                <a:spcPct val="0"/>
              </a:spcBef>
              <a:spcAft>
                <a:spcPct val="0"/>
              </a:spcAft>
            </a:pPr>
            <a:fld id="{CC389252-0947-469D-B2DC-4453C4066A44}"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3091027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fld id="{24FEDA1F-7689-1F48-8186-F9C8898F84F5}"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4" name="Slide Number Placeholder 3"/>
          <p:cNvSpPr>
            <a:spLocks noGrp="1"/>
          </p:cNvSpPr>
          <p:nvPr>
            <p:ph type="sldNum" sz="quarter" idx="11"/>
          </p:nvPr>
        </p:nvSpPr>
        <p:spPr/>
        <p:txBody>
          <a:bodyPr/>
          <a:lstStyle>
            <a:lvl1pPr>
              <a:defRPr/>
            </a:lvl1pPr>
          </a:lstStyle>
          <a:p>
            <a:pPr eaLnBrk="0" fontAlgn="base" hangingPunct="0">
              <a:spcBef>
                <a:spcPct val="0"/>
              </a:spcBef>
              <a:spcAft>
                <a:spcPct val="0"/>
              </a:spcAft>
            </a:pPr>
            <a:fld id="{3D92B167-EC77-42CC-8331-0868A71BB1A0}"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39198900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fld id="{65C75894-3D74-4444-A9A9-176F0EF98BEF}"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3" name="Slide Number Placeholder 2"/>
          <p:cNvSpPr>
            <a:spLocks noGrp="1"/>
          </p:cNvSpPr>
          <p:nvPr>
            <p:ph type="sldNum" sz="quarter" idx="11"/>
          </p:nvPr>
        </p:nvSpPr>
        <p:spPr/>
        <p:txBody>
          <a:bodyPr/>
          <a:lstStyle>
            <a:lvl1pPr>
              <a:defRPr/>
            </a:lvl1pPr>
          </a:lstStyle>
          <a:p>
            <a:pPr eaLnBrk="0" fontAlgn="base" hangingPunct="0">
              <a:spcBef>
                <a:spcPct val="0"/>
              </a:spcBef>
              <a:spcAft>
                <a:spcPct val="0"/>
              </a:spcAft>
            </a:pPr>
            <a:fld id="{39671D4B-C557-494C-9A3D-5E7CA4CC62CB}"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11589974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E880432B-3FA7-4C40-AB0E-F48B8A13A8C9}"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6" name="Slide Number Placeholder 5"/>
          <p:cNvSpPr>
            <a:spLocks noGrp="1"/>
          </p:cNvSpPr>
          <p:nvPr>
            <p:ph type="sldNum" sz="quarter" idx="11"/>
          </p:nvPr>
        </p:nvSpPr>
        <p:spPr/>
        <p:txBody>
          <a:bodyPr/>
          <a:lstStyle>
            <a:lvl1pPr>
              <a:defRPr/>
            </a:lvl1pPr>
          </a:lstStyle>
          <a:p>
            <a:pPr eaLnBrk="0" fontAlgn="base" hangingPunct="0">
              <a:spcBef>
                <a:spcPct val="0"/>
              </a:spcBef>
              <a:spcAft>
                <a:spcPct val="0"/>
              </a:spcAft>
            </a:pPr>
            <a:fld id="{C321A5F9-9B6F-4632-B03D-85EE8A9AE305}"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37944314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24AFC71F-F329-7A47-AE96-78253DF861CE}"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6" name="Slide Number Placeholder 5"/>
          <p:cNvSpPr>
            <a:spLocks noGrp="1"/>
          </p:cNvSpPr>
          <p:nvPr>
            <p:ph type="sldNum" sz="quarter" idx="11"/>
          </p:nvPr>
        </p:nvSpPr>
        <p:spPr/>
        <p:txBody>
          <a:bodyPr/>
          <a:lstStyle>
            <a:lvl1pPr>
              <a:defRPr/>
            </a:lvl1pPr>
          </a:lstStyle>
          <a:p>
            <a:pPr eaLnBrk="0" fontAlgn="base" hangingPunct="0">
              <a:spcBef>
                <a:spcPct val="0"/>
              </a:spcBef>
              <a:spcAft>
                <a:spcPct val="0"/>
              </a:spcAft>
            </a:pPr>
            <a:fld id="{D4D1C523-2CC7-4D99-80FF-47C1DC8B9069}"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198876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A55685-1190-8A48-9EC0-C58A2112C4C3}" type="datetime1">
              <a:rPr lang="en-US" smtClean="0"/>
              <a:pPr/>
              <a:t>5/24/2018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E3290278-20A2-F649-A1C9-1AACDEE9E5EC}"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5" name="Slide Number Placeholder 4"/>
          <p:cNvSpPr>
            <a:spLocks noGrp="1"/>
          </p:cNvSpPr>
          <p:nvPr>
            <p:ph type="sldNum" sz="quarter" idx="11"/>
          </p:nvPr>
        </p:nvSpPr>
        <p:spPr/>
        <p:txBody>
          <a:bodyPr/>
          <a:lstStyle>
            <a:lvl1pPr>
              <a:defRPr/>
            </a:lvl1pPr>
          </a:lstStyle>
          <a:p>
            <a:pPr eaLnBrk="0" fontAlgn="base" hangingPunct="0">
              <a:spcBef>
                <a:spcPct val="0"/>
              </a:spcBef>
              <a:spcAft>
                <a:spcPct val="0"/>
              </a:spcAft>
            </a:pPr>
            <a:fld id="{9767C923-232C-476C-9876-ADC8989AF1C5}"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41161653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6E93053F-C1B0-D944-A5B0-812146E89ECC}"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5" name="Slide Number Placeholder 4"/>
          <p:cNvSpPr>
            <a:spLocks noGrp="1"/>
          </p:cNvSpPr>
          <p:nvPr>
            <p:ph type="sldNum" sz="quarter" idx="11"/>
          </p:nvPr>
        </p:nvSpPr>
        <p:spPr/>
        <p:txBody>
          <a:bodyPr/>
          <a:lstStyle>
            <a:lvl1pPr>
              <a:defRPr/>
            </a:lvl1pPr>
          </a:lstStyle>
          <a:p>
            <a:pPr eaLnBrk="0" fontAlgn="base" hangingPunct="0">
              <a:spcBef>
                <a:spcPct val="0"/>
              </a:spcBef>
              <a:spcAft>
                <a:spcPct val="0"/>
              </a:spcAft>
            </a:pPr>
            <a:fld id="{D18B8569-A845-4BE7-9010-2B8DD48678BC}"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34728022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50CDCD-0C96-FD4F-B6CF-ACDF93F52173}"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7A3DDC-98E1-4BA6-8E25-6025F043A9B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21504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46245C-39AB-0242-8F32-0EEDAC22ECA8}"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7A3DDC-98E1-4BA6-8E25-6025F043A9B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4466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0BFC34-1E9F-1447-88CE-0F7CDBB91E18}"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7A3DDC-98E1-4BA6-8E25-6025F043A9B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60256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99CD2F-111E-BC4D-907E-E61AF9195F68}"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7A3DDC-98E1-4BA6-8E25-6025F043A9B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48680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078699-D238-EB46-96CF-3300A4D7BA13}" type="datetime1">
              <a:rPr lang="en-US" smtClean="0">
                <a:solidFill>
                  <a:prstClr val="black">
                    <a:tint val="75000"/>
                  </a:prstClr>
                </a:solidFill>
              </a:rPr>
              <a:pPr/>
              <a:t>5/24/2018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97A3DDC-98E1-4BA6-8E25-6025F043A9B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57699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41DF5B-CDA2-0C41-853C-060C84FDB947}" type="datetime1">
              <a:rPr lang="en-US" smtClean="0">
                <a:solidFill>
                  <a:prstClr val="black">
                    <a:tint val="75000"/>
                  </a:prstClr>
                </a:solidFill>
              </a:rPr>
              <a:pPr/>
              <a:t>5/24/2018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97A3DDC-98E1-4BA6-8E25-6025F043A9B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93903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9A713-35AB-124A-8099-BC1C19CCC6E6}" type="datetime1">
              <a:rPr lang="en-US" smtClean="0">
                <a:solidFill>
                  <a:prstClr val="black">
                    <a:tint val="75000"/>
                  </a:prstClr>
                </a:solidFill>
              </a:rPr>
              <a:pPr/>
              <a:t>5/24/2018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97A3DDC-98E1-4BA6-8E25-6025F043A9B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39967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0BE5AB-43BE-A942-A65C-BFBAA1AD2173}"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7A3DDC-98E1-4BA6-8E25-6025F043A9B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69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BA25C9-21FF-664C-80CC-22A106790D4E}" type="datetime1">
              <a:rPr lang="en-US" smtClean="0"/>
              <a:pPr/>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CBE848-C37C-7543-A396-A8F1FE506DBB}" type="datetime1">
              <a:rPr lang="en-US" smtClean="0">
                <a:solidFill>
                  <a:prstClr val="black">
                    <a:tint val="75000"/>
                  </a:prstClr>
                </a:solidFill>
              </a:rPr>
              <a:p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7A3DDC-98E1-4BA6-8E25-6025F043A9B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37948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98E552-3604-5942-B3DE-B31E1E3C2AD1}"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7A3DDC-98E1-4BA6-8E25-6025F043A9B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91552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5A276A-C70D-804D-A197-B65CFB7F908B}"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7A3DDC-98E1-4BA6-8E25-6025F043A9B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08587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E34169A6-4F34-7D4E-875A-F0E573A7FC90}"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3C3E35DC-4495-4266-9E86-D258BAB5D95D}"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24287897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B8726890-DF4B-1C4B-B409-5DDA73941DD6}"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DFF970D-3EE0-4ED5-A054-D204EE4CFC6C}"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2476119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618B652F-537D-D94A-9B56-0E14F53CC079}"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5F341D6-F55A-4A54-BC75-E3C08BE9D5EA}"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34468742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1B4BFC79-0F7A-DF48-9148-73E6A08E727C}"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C9CBF183-D0DD-4DA9-8772-9EE5511C2119}"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38447027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fld id="{2CD341FD-36F4-2846-9D95-56C847EA4DF1}"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8104DA1C-9F2C-484D-9D5E-2FC32A3A3E17}"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2249301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fld id="{8F8C3E46-AEB9-B643-B515-C71F8117A188}"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BE3148CD-FCAD-40B7-97EC-F8D39CF6E553}"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7239560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fld id="{773035E9-F6F9-D74A-BCA3-64BFB498BE53}"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C679D050-0C74-41E8-8605-B4A2775413D3}"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2920002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9FCAB1-7C3A-9043-89A2-173AADF3B069}" type="datetime1">
              <a:rPr lang="en-US" smtClean="0"/>
              <a:pPr/>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5B0F77A7-2FE5-7540-A033-31021362C055}"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25B1FE1E-57E7-4F6C-88FC-F125E09B741C}"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17815064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82EDF0F4-93D5-1446-AA1A-3D84373A3407}"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8DC38747-533C-4FA4-BB54-F187D54F41B5}"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3729021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B71008BC-12F4-B247-8556-A8E52A4BD992}"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45A18E52-887D-412A-999B-1F10EE6F7AB8}"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1936387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494835E4-3372-7548-B28D-532D6E63BEC2}"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4C4F1A40-A785-4D87-AA45-7C4E90A1ED51}"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10766918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3065623F-5C05-7A4F-AE8F-2C9BACA7B134}"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C242E61-A159-4CC8-A7F4-198598618224}"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283633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F84EA0C-4389-494C-9532-D96CC8F2C42C}"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B527DA4-6E60-4521-9C0F-FDDAD653A4B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8946924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6DDA77BE-67EE-7F4E-88F8-F77CA40D7156}"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AE5B6EF-7331-4BC9-AD6A-8643A8933F44}"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244886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82974C5-F7C8-7442-B9E2-A67858632F14}"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B80CE8D-5D6B-40A3-800B-589DBB4BBCD4}"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676540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C9BE1852-234B-9D4C-88E9-3267B2D4E15A}"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4DFDD22-D347-4D16-94A6-561F239C71FE}"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7041511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26283D9-8B14-B14C-8CCC-2BCFA71813E7}"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F52F490-26B8-4624-B9BD-0568DD85434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171510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11.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12.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3.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2.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9.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C3238E-F8D4-9440-BB82-E803A42F2C18}" type="datetime1">
              <a:rPr lang="en-US" smtClean="0"/>
              <a:pPr/>
              <a:t>5/24/2018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title style</a:t>
            </a:r>
          </a:p>
        </p:txBody>
      </p:sp>
      <p:sp>
        <p:nvSpPr>
          <p:cNvPr id="20483"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381956"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mn-ea"/>
              </a:defRPr>
            </a:lvl1pPr>
          </a:lstStyle>
          <a:p>
            <a:pPr fontAlgn="base">
              <a:spcBef>
                <a:spcPct val="0"/>
              </a:spcBef>
              <a:spcAft>
                <a:spcPct val="0"/>
              </a:spcAft>
              <a:defRPr/>
            </a:pPr>
            <a:fld id="{E442C3E9-A98B-6C41-BCA7-CC26E9E3A9A8}" type="datetime1">
              <a:rPr lang="en-US" altLang="zh-CN" smtClean="0">
                <a:solidFill>
                  <a:srgbClr val="000000"/>
                </a:solidFill>
              </a:rPr>
              <a:pPr fontAlgn="base">
                <a:spcBef>
                  <a:spcPct val="0"/>
                </a:spcBef>
                <a:spcAft>
                  <a:spcPct val="0"/>
                </a:spcAft>
                <a:defRPr/>
              </a:pPr>
              <a:t>5/24/2018</a:t>
            </a:fld>
            <a:endParaRPr lang="en-US" altLang="zh-CN">
              <a:solidFill>
                <a:srgbClr val="000000"/>
              </a:solidFill>
            </a:endParaRPr>
          </a:p>
        </p:txBody>
      </p:sp>
      <p:sp>
        <p:nvSpPr>
          <p:cNvPr id="38195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mn-ea"/>
              </a:defRPr>
            </a:lvl1pPr>
          </a:lstStyle>
          <a:p>
            <a:pPr fontAlgn="base">
              <a:spcBef>
                <a:spcPct val="0"/>
              </a:spcBef>
              <a:spcAft>
                <a:spcPct val="0"/>
              </a:spcAft>
              <a:defRPr/>
            </a:pPr>
            <a:endParaRPr lang="en-US" altLang="zh-CN">
              <a:solidFill>
                <a:srgbClr val="000000"/>
              </a:solidFill>
            </a:endParaRPr>
          </a:p>
        </p:txBody>
      </p:sp>
      <p:sp>
        <p:nvSpPr>
          <p:cNvPr id="381958"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mj-lt"/>
                <a:ea typeface="+mn-ea"/>
              </a:defRPr>
            </a:lvl1pPr>
          </a:lstStyle>
          <a:p>
            <a:pPr fontAlgn="base">
              <a:spcBef>
                <a:spcPct val="0"/>
              </a:spcBef>
              <a:spcAft>
                <a:spcPct val="0"/>
              </a:spcAft>
              <a:defRPr/>
            </a:pPr>
            <a:fld id="{42CC5002-76B4-4A76-B9F2-EC739238F192}"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381959"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eaLnBrk="0" fontAlgn="base" hangingPunct="0">
              <a:spcBef>
                <a:spcPct val="0"/>
              </a:spcBef>
              <a:spcAft>
                <a:spcPct val="0"/>
              </a:spcAft>
              <a:defRPr/>
            </a:pPr>
            <a:endParaRPr lang="en-US">
              <a:solidFill>
                <a:srgbClr val="000000"/>
              </a:solidFill>
            </a:endParaRPr>
          </a:p>
        </p:txBody>
      </p:sp>
      <p:sp>
        <p:nvSpPr>
          <p:cNvPr id="381960"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eaLnBrk="0" fontAlgn="base" hangingPunct="0">
              <a:spcBef>
                <a:spcPct val="0"/>
              </a:spcBef>
              <a:spcAft>
                <a:spcPct val="0"/>
              </a:spcAft>
              <a:defRPr/>
            </a:pPr>
            <a:endParaRPr lang="en-US">
              <a:solidFill>
                <a:srgbClr val="000000"/>
              </a:solidFill>
            </a:endParaRPr>
          </a:p>
        </p:txBody>
      </p:sp>
    </p:spTree>
    <p:extLst>
      <p:ext uri="{BB962C8B-B14F-4D97-AF65-F5344CB8AC3E}">
        <p14:creationId xmlns:p14="http://schemas.microsoft.com/office/powerpoint/2010/main" val="2084680058"/>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Lst>
  <p:timing>
    <p:tnLst>
      <p:par>
        <p:cTn id="1" dur="indefinite" restart="never" nodeType="tmRoot"/>
      </p:par>
    </p:tnLst>
  </p:timing>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fld id="{05FD1BC9-F024-144B-93E5-933F43852632}"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fontAlgn="base">
              <a:spcBef>
                <a:spcPct val="0"/>
              </a:spcBef>
              <a:spcAft>
                <a:spcPct val="0"/>
              </a:spcAft>
              <a:defRPr/>
            </a:pPr>
            <a:fld id="{C31D5E4D-7859-4FDD-9452-44252EC0333E}"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235698888"/>
      </p:ext>
    </p:extLst>
  </p:cSld>
  <p:clrMap bg1="lt1" tx1="dk1" bg2="lt2" tx2="dk2" accent1="accent1" accent2="accent2" accent3="accent3" accent4="accent4" accent5="accent5" accent6="accent6" hlink="hlink" folHlink="folHlink"/>
  <p:sldLayoutIdLst>
    <p:sldLayoutId id="2147484888" r:id="rId1"/>
    <p:sldLayoutId id="2147484889" r:id="rId2"/>
    <p:sldLayoutId id="2147484890" r:id="rId3"/>
    <p:sldLayoutId id="2147484891" r:id="rId4"/>
    <p:sldLayoutId id="2147484892" r:id="rId5"/>
    <p:sldLayoutId id="2147484893" r:id="rId6"/>
    <p:sldLayoutId id="2147484894" r:id="rId7"/>
    <p:sldLayoutId id="2147484895" r:id="rId8"/>
    <p:sldLayoutId id="2147484896" r:id="rId9"/>
    <p:sldLayoutId id="2147484897" r:id="rId10"/>
    <p:sldLayoutId id="214748489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56A2FA-A022-9C46-81AA-2CDF973D5F83}"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981926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897DD7-B9CC-EC42-AD49-7DC4570AA230}"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6916184"/>
      </p:ext>
    </p:extLst>
  </p:cSld>
  <p:clrMap bg1="lt1" tx1="dk1" bg2="lt2" tx2="dk2" accent1="accent1" accent2="accent2" accent3="accent3" accent4="accent4" accent5="accent5" accent6="accent6" hlink="hlink" folHlink="folHlink"/>
  <p:sldLayoutIdLst>
    <p:sldLayoutId id="2147484973" r:id="rId1"/>
    <p:sldLayoutId id="2147484974" r:id="rId2"/>
    <p:sldLayoutId id="2147484975" r:id="rId3"/>
    <p:sldLayoutId id="2147484976" r:id="rId4"/>
    <p:sldLayoutId id="2147484977" r:id="rId5"/>
    <p:sldLayoutId id="2147484978" r:id="rId6"/>
    <p:sldLayoutId id="2147484979" r:id="rId7"/>
    <p:sldLayoutId id="2147484980" r:id="rId8"/>
    <p:sldLayoutId id="2147484981" r:id="rId9"/>
    <p:sldLayoutId id="2147484982" r:id="rId10"/>
    <p:sldLayoutId id="21474849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939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lgn="l" rtl="0" fontAlgn="base">
              <a:spcBef>
                <a:spcPct val="0"/>
              </a:spcBef>
              <a:spcAft>
                <a:spcPct val="0"/>
              </a:spcAft>
              <a:defRPr/>
            </a:pPr>
            <a:fld id="{628BC058-6120-9F46-B2CE-5BC83DE87C1E}" type="datetime1">
              <a:rPr lang="en-US" kern="1200" smtClean="0">
                <a:solidFill>
                  <a:srgbClr val="000000"/>
                </a:solidFill>
                <a:ea typeface="+mn-ea"/>
                <a:cs typeface="+mn-cs"/>
              </a:rPr>
              <a:pPr algn="l" rtl="0" fontAlgn="base">
                <a:spcBef>
                  <a:spcPct val="0"/>
                </a:spcBef>
                <a:spcAft>
                  <a:spcPct val="0"/>
                </a:spcAft>
                <a:defRPr/>
              </a:pPr>
              <a:t>5/24/2018</a:t>
            </a:fld>
            <a:endParaRPr lang="en-US" kern="1200">
              <a:solidFill>
                <a:srgbClr val="000000"/>
              </a:solidFill>
              <a:ea typeface="+mn-ea"/>
              <a:cs typeface="+mn-cs"/>
            </a:endParaRPr>
          </a:p>
        </p:txBody>
      </p:sp>
      <p:sp>
        <p:nvSpPr>
          <p:cNvPr id="5939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rtl="0" fontAlgn="base">
              <a:spcBef>
                <a:spcPct val="0"/>
              </a:spcBef>
              <a:spcAft>
                <a:spcPct val="0"/>
              </a:spcAft>
              <a:defRPr/>
            </a:pPr>
            <a:endParaRPr lang="en-US" kern="1200">
              <a:solidFill>
                <a:srgbClr val="000000"/>
              </a:solidFill>
              <a:ea typeface="+mn-ea"/>
              <a:cs typeface="+mn-cs"/>
            </a:endParaRPr>
          </a:p>
        </p:txBody>
      </p:sp>
      <p:sp>
        <p:nvSpPr>
          <p:cNvPr id="5939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rtl="0" fontAlgn="base">
              <a:spcBef>
                <a:spcPct val="0"/>
              </a:spcBef>
              <a:spcAft>
                <a:spcPct val="0"/>
              </a:spcAft>
              <a:defRPr/>
            </a:pPr>
            <a:fld id="{15450411-D79B-45D5-B427-72AFF1F55D6E}" type="slidenum">
              <a:rPr lang="en-US" kern="1200">
                <a:solidFill>
                  <a:srgbClr val="000000"/>
                </a:solidFill>
                <a:ea typeface="+mn-ea"/>
                <a:cs typeface="+mn-cs"/>
              </a:rPr>
              <a:pPr rtl="0" fontAlgn="base">
                <a:spcBef>
                  <a:spcPct val="0"/>
                </a:spcBef>
                <a:spcAft>
                  <a:spcPct val="0"/>
                </a:spcAft>
                <a:defRPr/>
              </a:pPr>
              <a:t>‹#›</a:t>
            </a:fld>
            <a:endParaRPr lang="en-US" kern="1200">
              <a:solidFill>
                <a:srgbClr val="000000"/>
              </a:solidFill>
              <a:ea typeface="+mn-ea"/>
              <a:cs typeface="+mn-cs"/>
            </a:endParaRPr>
          </a:p>
        </p:txBody>
      </p:sp>
    </p:spTree>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pitchFamily="34" charset="0"/>
              </a:defRPr>
            </a:lvl1pPr>
          </a:lstStyle>
          <a:p>
            <a:pPr eaLnBrk="0" fontAlgn="base" hangingPunct="0">
              <a:spcBef>
                <a:spcPct val="0"/>
              </a:spcBef>
              <a:spcAft>
                <a:spcPct val="0"/>
              </a:spcAft>
              <a:defRPr/>
            </a:pPr>
            <a:fld id="{22B847A0-C240-AB49-A2FD-9C2B437C00E6}" type="datetime1">
              <a:rPr lang="en-US" b="1" smtClean="0"/>
              <a:pPr eaLnBrk="0" fontAlgn="base" hangingPunct="0">
                <a:spcBef>
                  <a:spcPct val="0"/>
                </a:spcBef>
                <a:spcAft>
                  <a:spcPct val="0"/>
                </a:spcAft>
                <a:defRPr/>
              </a:pPr>
              <a:t>5/24/2018</a:t>
            </a:fld>
            <a:endParaRPr lang="en-US" b="1"/>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pitchFamily="34" charset="0"/>
              </a:defRPr>
            </a:lvl1pPr>
          </a:lstStyle>
          <a:p>
            <a:pPr eaLnBrk="0" fontAlgn="base" hangingPunct="0">
              <a:spcBef>
                <a:spcPct val="0"/>
              </a:spcBef>
              <a:spcAft>
                <a:spcPct val="0"/>
              </a:spcAft>
              <a:defRPr/>
            </a:pPr>
            <a:endParaRPr lang="en-US" b="1"/>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pitchFamily="34" charset="0"/>
              </a:defRPr>
            </a:lvl1pPr>
          </a:lstStyle>
          <a:p>
            <a:pPr eaLnBrk="0" fontAlgn="base" hangingPunct="0">
              <a:spcBef>
                <a:spcPct val="0"/>
              </a:spcBef>
              <a:spcAft>
                <a:spcPct val="0"/>
              </a:spcAft>
              <a:defRPr/>
            </a:pPr>
            <a:fld id="{00E79C33-613B-4A08-83FE-77A556999557}" type="slidenum">
              <a:rPr lang="en-US" b="1"/>
              <a:pPr eaLnBrk="0" fontAlgn="base" hangingPunct="0">
                <a:spcBef>
                  <a:spcPct val="0"/>
                </a:spcBef>
                <a:spcAft>
                  <a:spcPct val="0"/>
                </a:spcAft>
                <a:defRPr/>
              </a:pPr>
              <a:t>‹#›</a:t>
            </a:fld>
            <a:endParaRPr lang="en-US" b="1"/>
          </a:p>
        </p:txBody>
      </p:sp>
    </p:spTree>
  </p:cSld>
  <p:clrMap bg1="lt1" tx1="dk1" bg2="lt2" tx2="dk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48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pitchFamily="34" charset="0"/>
              </a:defRPr>
            </a:lvl1pPr>
          </a:lstStyle>
          <a:p>
            <a:pPr eaLnBrk="0" fontAlgn="base" hangingPunct="0">
              <a:spcBef>
                <a:spcPct val="0"/>
              </a:spcBef>
              <a:spcAft>
                <a:spcPct val="0"/>
              </a:spcAft>
              <a:defRPr/>
            </a:pPr>
            <a:fld id="{B15BD822-0E1A-4D46-BE52-C625E4F83518}" type="datetime1">
              <a:rPr lang="en-US" b="1" smtClean="0"/>
              <a:pPr eaLnBrk="0" fontAlgn="base" hangingPunct="0">
                <a:spcBef>
                  <a:spcPct val="0"/>
                </a:spcBef>
                <a:spcAft>
                  <a:spcPct val="0"/>
                </a:spcAft>
                <a:defRPr/>
              </a:pPr>
              <a:t>5/24/2018</a:t>
            </a:fld>
            <a:endParaRPr lang="en-US" b="1"/>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pitchFamily="34" charset="0"/>
              </a:defRPr>
            </a:lvl1pPr>
          </a:lstStyle>
          <a:p>
            <a:pPr eaLnBrk="0" fontAlgn="base" hangingPunct="0">
              <a:spcBef>
                <a:spcPct val="0"/>
              </a:spcBef>
              <a:spcAft>
                <a:spcPct val="0"/>
              </a:spcAft>
              <a:defRPr/>
            </a:pPr>
            <a:endParaRPr lang="en-US" b="1"/>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pitchFamily="34" charset="0"/>
              </a:defRPr>
            </a:lvl1pPr>
          </a:lstStyle>
          <a:p>
            <a:pPr eaLnBrk="0" fontAlgn="base" hangingPunct="0">
              <a:spcBef>
                <a:spcPct val="0"/>
              </a:spcBef>
              <a:spcAft>
                <a:spcPct val="0"/>
              </a:spcAft>
              <a:defRPr/>
            </a:pPr>
            <a:fld id="{84CE3B30-F572-4E98-B2EB-66342910C6AB}" type="slidenum">
              <a:rPr lang="en-US" b="1"/>
              <a:pPr eaLnBrk="0" fontAlgn="base" hangingPunct="0">
                <a:spcBef>
                  <a:spcPct val="0"/>
                </a:spcBef>
                <a:spcAft>
                  <a:spcPct val="0"/>
                </a:spcAft>
                <a:defRPr/>
              </a:pPr>
              <a:t>‹#›</a:t>
            </a:fld>
            <a:endParaRPr lang="en-US" b="1"/>
          </a:p>
        </p:txBody>
      </p:sp>
      <p:pic>
        <p:nvPicPr>
          <p:cNvPr id="20487" name="Picture 9"/>
          <p:cNvPicPr>
            <a:picLocks noChangeAspect="1" noChangeArrowheads="1"/>
          </p:cNvPicPr>
          <p:nvPr userDrawn="1"/>
        </p:nvPicPr>
        <p:blipFill>
          <a:blip r:embed="rId18" cstate="print"/>
          <a:srcRect/>
          <a:stretch>
            <a:fillRect/>
          </a:stretch>
        </p:blipFill>
        <p:spPr bwMode="auto">
          <a:xfrm>
            <a:off x="8458200" y="6400800"/>
            <a:ext cx="609600" cy="333375"/>
          </a:xfrm>
          <a:prstGeom prst="rect">
            <a:avLst/>
          </a:prstGeom>
          <a:noFill/>
          <a:ln w="9525">
            <a:noFill/>
            <a:miter lim="800000"/>
            <a:headEnd/>
            <a:tailEnd/>
          </a:ln>
        </p:spPr>
      </p:pic>
      <p:grpSp>
        <p:nvGrpSpPr>
          <p:cNvPr id="2" name="Group 11"/>
          <p:cNvGrpSpPr>
            <a:grpSpLocks/>
          </p:cNvGrpSpPr>
          <p:nvPr userDrawn="1"/>
        </p:nvGrpSpPr>
        <p:grpSpPr bwMode="auto">
          <a:xfrm>
            <a:off x="152400" y="6337300"/>
            <a:ext cx="1600200" cy="520700"/>
            <a:chOff x="96" y="56"/>
            <a:chExt cx="1008" cy="328"/>
          </a:xfrm>
        </p:grpSpPr>
        <p:pic>
          <p:nvPicPr>
            <p:cNvPr id="20489" name="Picture 8"/>
            <p:cNvPicPr>
              <a:picLocks noChangeAspect="1" noChangeArrowheads="1"/>
            </p:cNvPicPr>
            <p:nvPr userDrawn="1"/>
          </p:nvPicPr>
          <p:blipFill>
            <a:blip r:embed="rId19" cstate="print"/>
            <a:srcRect/>
            <a:stretch>
              <a:fillRect/>
            </a:stretch>
          </p:blipFill>
          <p:spPr bwMode="auto">
            <a:xfrm>
              <a:off x="96" y="56"/>
              <a:ext cx="1008" cy="287"/>
            </a:xfrm>
            <a:prstGeom prst="rect">
              <a:avLst/>
            </a:prstGeom>
            <a:noFill/>
            <a:ln w="9525">
              <a:noFill/>
              <a:miter lim="800000"/>
              <a:headEnd/>
              <a:tailEnd/>
            </a:ln>
          </p:spPr>
        </p:pic>
        <p:sp>
          <p:nvSpPr>
            <p:cNvPr id="1034" name="Rectangle 10"/>
            <p:cNvSpPr>
              <a:spLocks noChangeArrowheads="1"/>
            </p:cNvSpPr>
            <p:nvPr userDrawn="1"/>
          </p:nvSpPr>
          <p:spPr bwMode="auto">
            <a:xfrm>
              <a:off x="384" y="240"/>
              <a:ext cx="720" cy="144"/>
            </a:xfrm>
            <a:prstGeom prst="rect">
              <a:avLst/>
            </a:prstGeom>
            <a:solidFill>
              <a:schemeClr val="bg1"/>
            </a:solidFill>
            <a:ln w="9525">
              <a:noFill/>
              <a:miter lim="800000"/>
              <a:headEnd/>
              <a:tailEnd/>
            </a:ln>
            <a:effectLst/>
          </p:spPr>
          <p:txBody>
            <a:bodyPr wrap="none" anchor="ctr"/>
            <a:lstStyle/>
            <a:p>
              <a:pPr eaLnBrk="0" fontAlgn="base" hangingPunct="0">
                <a:spcBef>
                  <a:spcPct val="0"/>
                </a:spcBef>
                <a:spcAft>
                  <a:spcPct val="0"/>
                </a:spcAft>
                <a:defRPr/>
              </a:pPr>
              <a:endParaRPr lang="en-US" sz="2100" b="1">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EC49F7-04B4-4F4B-987C-A16138252FF7}"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0232270"/>
      </p:ext>
    </p:extLst>
  </p:cSld>
  <p:clrMap bg1="lt1" tx1="dk1" bg2="lt2" tx2="dk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 id="2147484819" r:id="rId6"/>
    <p:sldLayoutId id="2147484820" r:id="rId7"/>
    <p:sldLayoutId id="2147484821" r:id="rId8"/>
    <p:sldLayoutId id="2147484822" r:id="rId9"/>
    <p:sldLayoutId id="2147484823" r:id="rId10"/>
    <p:sldLayoutId id="214748482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3410" name="Rectangle 2"/>
          <p:cNvSpPr>
            <a:spLocks noGrp="1" noChangeArrowheads="1"/>
          </p:cNvSpPr>
          <p:nvPr>
            <p:ph type="title"/>
          </p:nvPr>
        </p:nvSpPr>
        <p:spPr bwMode="auto">
          <a:xfrm>
            <a:off x="685800" y="381000"/>
            <a:ext cx="7772400" cy="990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13411" name="Rectangle 3"/>
          <p:cNvSpPr>
            <a:spLocks noGrp="1" noChangeArrowheads="1"/>
          </p:cNvSpPr>
          <p:nvPr>
            <p:ph type="body" idx="1"/>
          </p:nvPr>
        </p:nvSpPr>
        <p:spPr bwMode="auto">
          <a:xfrm>
            <a:off x="685800" y="1600200"/>
            <a:ext cx="7772400" cy="472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341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fld id="{7272480F-B7EA-E246-B4C1-C25A40E05627}"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913413" name="Rectangle 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485ABDCA-CF74-4D4C-9A6B-059BF259C8A3}"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1158996995"/>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Lst>
  <p:hf hdr="0" ftr="0" dt="0"/>
  <p:txStyles>
    <p:titleStyle>
      <a:lvl1pPr algn="ctr" rtl="0" eaLnBrk="0" fontAlgn="base" hangingPunct="0">
        <a:spcBef>
          <a:spcPct val="0"/>
        </a:spcBef>
        <a:spcAft>
          <a:spcPct val="0"/>
        </a:spcAft>
        <a:defRPr sz="3600" b="1">
          <a:solidFill>
            <a:srgbClr val="993300"/>
          </a:solidFill>
          <a:latin typeface="+mj-lt"/>
          <a:ea typeface="+mj-ea"/>
          <a:cs typeface="+mj-cs"/>
        </a:defRPr>
      </a:lvl1pPr>
      <a:lvl2pPr algn="ctr" rtl="0" eaLnBrk="0" fontAlgn="base" hangingPunct="0">
        <a:spcBef>
          <a:spcPct val="0"/>
        </a:spcBef>
        <a:spcAft>
          <a:spcPct val="0"/>
        </a:spcAft>
        <a:defRPr sz="3600" b="1">
          <a:solidFill>
            <a:srgbClr val="993300"/>
          </a:solidFill>
          <a:latin typeface="Times" pitchFamily="18" charset="0"/>
        </a:defRPr>
      </a:lvl2pPr>
      <a:lvl3pPr algn="ctr" rtl="0" eaLnBrk="0" fontAlgn="base" hangingPunct="0">
        <a:spcBef>
          <a:spcPct val="0"/>
        </a:spcBef>
        <a:spcAft>
          <a:spcPct val="0"/>
        </a:spcAft>
        <a:defRPr sz="3600" b="1">
          <a:solidFill>
            <a:srgbClr val="993300"/>
          </a:solidFill>
          <a:latin typeface="Times" pitchFamily="18" charset="0"/>
        </a:defRPr>
      </a:lvl3pPr>
      <a:lvl4pPr algn="ctr" rtl="0" eaLnBrk="0" fontAlgn="base" hangingPunct="0">
        <a:spcBef>
          <a:spcPct val="0"/>
        </a:spcBef>
        <a:spcAft>
          <a:spcPct val="0"/>
        </a:spcAft>
        <a:defRPr sz="3600" b="1">
          <a:solidFill>
            <a:srgbClr val="993300"/>
          </a:solidFill>
          <a:latin typeface="Times" pitchFamily="18" charset="0"/>
        </a:defRPr>
      </a:lvl4pPr>
      <a:lvl5pPr algn="ctr" rtl="0" eaLnBrk="0" fontAlgn="base" hangingPunct="0">
        <a:spcBef>
          <a:spcPct val="0"/>
        </a:spcBef>
        <a:spcAft>
          <a:spcPct val="0"/>
        </a:spcAft>
        <a:defRPr sz="3600" b="1">
          <a:solidFill>
            <a:srgbClr val="993300"/>
          </a:solidFill>
          <a:latin typeface="Times" pitchFamily="18" charset="0"/>
        </a:defRPr>
      </a:lvl5pPr>
      <a:lvl6pPr marL="457200" algn="ctr" rtl="0" eaLnBrk="0" fontAlgn="base" hangingPunct="0">
        <a:spcBef>
          <a:spcPct val="0"/>
        </a:spcBef>
        <a:spcAft>
          <a:spcPct val="0"/>
        </a:spcAft>
        <a:defRPr sz="3600" b="1">
          <a:solidFill>
            <a:srgbClr val="993300"/>
          </a:solidFill>
          <a:latin typeface="Times" pitchFamily="18" charset="0"/>
        </a:defRPr>
      </a:lvl6pPr>
      <a:lvl7pPr marL="914400" algn="ctr" rtl="0" eaLnBrk="0" fontAlgn="base" hangingPunct="0">
        <a:spcBef>
          <a:spcPct val="0"/>
        </a:spcBef>
        <a:spcAft>
          <a:spcPct val="0"/>
        </a:spcAft>
        <a:defRPr sz="3600" b="1">
          <a:solidFill>
            <a:srgbClr val="993300"/>
          </a:solidFill>
          <a:latin typeface="Times" pitchFamily="18" charset="0"/>
        </a:defRPr>
      </a:lvl7pPr>
      <a:lvl8pPr marL="1371600" algn="ctr" rtl="0" eaLnBrk="0" fontAlgn="base" hangingPunct="0">
        <a:spcBef>
          <a:spcPct val="0"/>
        </a:spcBef>
        <a:spcAft>
          <a:spcPct val="0"/>
        </a:spcAft>
        <a:defRPr sz="3600" b="1">
          <a:solidFill>
            <a:srgbClr val="993300"/>
          </a:solidFill>
          <a:latin typeface="Times" pitchFamily="18" charset="0"/>
        </a:defRPr>
      </a:lvl8pPr>
      <a:lvl9pPr marL="1828800" algn="ctr" rtl="0" eaLnBrk="0" fontAlgn="base" hangingPunct="0">
        <a:spcBef>
          <a:spcPct val="0"/>
        </a:spcBef>
        <a:spcAft>
          <a:spcPct val="0"/>
        </a:spcAft>
        <a:defRPr sz="3600" b="1">
          <a:solidFill>
            <a:srgbClr val="993300"/>
          </a:solidFill>
          <a:latin typeface="Times" pitchFamily="18" charset="0"/>
        </a:defRPr>
      </a:lvl9pPr>
    </p:titleStyle>
    <p:bodyStyle>
      <a:lvl1pPr marL="342900" indent="-342900" algn="l" rtl="0" eaLnBrk="0" fontAlgn="base" hangingPunct="0">
        <a:spcBef>
          <a:spcPct val="4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eaLnBrk="0" fontAlgn="base" hangingPunct="0">
        <a:spcBef>
          <a:spcPct val="20000"/>
        </a:spcBef>
        <a:spcAft>
          <a:spcPct val="0"/>
        </a:spcAft>
        <a:buChar char="»"/>
        <a:defRPr sz="2400">
          <a:solidFill>
            <a:schemeClr val="tx1"/>
          </a:solidFill>
          <a:latin typeface="+mn-lt"/>
        </a:defRPr>
      </a:lvl6pPr>
      <a:lvl7pPr marL="2971800" indent="-228600" algn="l" rtl="0" eaLnBrk="0" fontAlgn="base" hangingPunct="0">
        <a:spcBef>
          <a:spcPct val="20000"/>
        </a:spcBef>
        <a:spcAft>
          <a:spcPct val="0"/>
        </a:spcAft>
        <a:buChar char="»"/>
        <a:defRPr sz="2400">
          <a:solidFill>
            <a:schemeClr val="tx1"/>
          </a:solidFill>
          <a:latin typeface="+mn-lt"/>
        </a:defRPr>
      </a:lvl7pPr>
      <a:lvl8pPr marL="3429000" indent="-228600" algn="l" rtl="0" eaLnBrk="0" fontAlgn="base" hangingPunct="0">
        <a:spcBef>
          <a:spcPct val="20000"/>
        </a:spcBef>
        <a:spcAft>
          <a:spcPct val="0"/>
        </a:spcAft>
        <a:buChar char="»"/>
        <a:defRPr sz="2400">
          <a:solidFill>
            <a:schemeClr val="tx1"/>
          </a:solidFill>
          <a:latin typeface="+mn-lt"/>
        </a:defRPr>
      </a:lvl8pPr>
      <a:lvl9pPr marL="3886200" indent="-228600" algn="l" rtl="0" eaLnBrk="0" fontAlgn="base" hangingPunct="0">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B46130-5E38-7943-9734-AD21BEFD8FFE}" type="datetime1">
              <a:rPr lang="en-US" smtClean="0">
                <a:solidFill>
                  <a:prstClr val="black">
                    <a:tint val="75000"/>
                  </a:prstClr>
                </a:solidFill>
              </a:rPr>
              <a:pPr/>
              <a:t>5/24/2018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A3DDC-98E1-4BA6-8E25-6025F043A9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5260646"/>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685800" y="76200"/>
            <a:ext cx="77724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eaLnBrk="0" fontAlgn="base" hangingPunct="0">
              <a:spcBef>
                <a:spcPct val="0"/>
              </a:spcBef>
              <a:spcAft>
                <a:spcPct val="0"/>
              </a:spcAft>
            </a:pPr>
            <a:fld id="{A7724320-20FC-2540-8074-19A9B3738E67}" type="datetime1">
              <a:rPr lang="en-US" smtClean="0">
                <a:solidFill>
                  <a:srgbClr val="000000"/>
                </a:solidFill>
                <a:cs typeface="Arial" pitchFamily="34" charset="0"/>
              </a:rPr>
              <a:pPr eaLnBrk="0" fontAlgn="base" hangingPunct="0">
                <a:spcBef>
                  <a:spcPct val="0"/>
                </a:spcBef>
                <a:spcAft>
                  <a:spcPct val="0"/>
                </a:spcAft>
              </a:pPr>
              <a:t>5/24/2018</a:t>
            </a:fld>
            <a:endParaRPr lang="en-US">
              <a:solidFill>
                <a:srgbClr val="000000"/>
              </a:solidFill>
              <a:cs typeface="Arial" pitchFamily="34" charset="0"/>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eaLnBrk="0" fontAlgn="base" hangingPunct="0">
              <a:spcBef>
                <a:spcPct val="0"/>
              </a:spcBef>
              <a:spcAft>
                <a:spcPct val="0"/>
              </a:spcAft>
            </a:pPr>
            <a:fld id="{E06C9F6E-F344-41CA-B292-68382B9587F9}"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Tree>
    <p:extLst>
      <p:ext uri="{BB962C8B-B14F-4D97-AF65-F5344CB8AC3E}">
        <p14:creationId xmlns:p14="http://schemas.microsoft.com/office/powerpoint/2010/main" val="256711540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hf hdr="0" ftr="0" dt="0"/>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itchFamily="34" charset="0"/>
        </a:defRPr>
      </a:lvl2pPr>
      <a:lvl3pPr algn="l" rtl="0" eaLnBrk="0" fontAlgn="base" hangingPunct="0">
        <a:spcBef>
          <a:spcPct val="0"/>
        </a:spcBef>
        <a:spcAft>
          <a:spcPct val="0"/>
        </a:spcAft>
        <a:defRPr sz="3400">
          <a:solidFill>
            <a:schemeClr val="tx2"/>
          </a:solidFill>
          <a:latin typeface="Arial" pitchFamily="34" charset="0"/>
        </a:defRPr>
      </a:lvl3pPr>
      <a:lvl4pPr algn="l" rtl="0" eaLnBrk="0" fontAlgn="base" hangingPunct="0">
        <a:spcBef>
          <a:spcPct val="0"/>
        </a:spcBef>
        <a:spcAft>
          <a:spcPct val="0"/>
        </a:spcAft>
        <a:defRPr sz="3400">
          <a:solidFill>
            <a:schemeClr val="tx2"/>
          </a:solidFill>
          <a:latin typeface="Arial" pitchFamily="34" charset="0"/>
        </a:defRPr>
      </a:lvl4pPr>
      <a:lvl5pPr algn="l" rtl="0" eaLnBrk="0" fontAlgn="base" hangingPunct="0">
        <a:spcBef>
          <a:spcPct val="0"/>
        </a:spcBef>
        <a:spcAft>
          <a:spcPct val="0"/>
        </a:spcAft>
        <a:defRPr sz="3400">
          <a:solidFill>
            <a:schemeClr val="tx2"/>
          </a:solidFill>
          <a:latin typeface="Arial" pitchFamily="34" charset="0"/>
        </a:defRPr>
      </a:lvl5pPr>
      <a:lvl6pPr marL="457200" algn="l" rtl="0" eaLnBrk="0" fontAlgn="base" hangingPunct="0">
        <a:spcBef>
          <a:spcPct val="0"/>
        </a:spcBef>
        <a:spcAft>
          <a:spcPct val="0"/>
        </a:spcAft>
        <a:defRPr sz="3400">
          <a:solidFill>
            <a:schemeClr val="tx2"/>
          </a:solidFill>
          <a:latin typeface="Arial" pitchFamily="34" charset="0"/>
        </a:defRPr>
      </a:lvl6pPr>
      <a:lvl7pPr marL="914400" algn="l" rtl="0" eaLnBrk="0" fontAlgn="base" hangingPunct="0">
        <a:spcBef>
          <a:spcPct val="0"/>
        </a:spcBef>
        <a:spcAft>
          <a:spcPct val="0"/>
        </a:spcAft>
        <a:defRPr sz="3400">
          <a:solidFill>
            <a:schemeClr val="tx2"/>
          </a:solidFill>
          <a:latin typeface="Arial" pitchFamily="34" charset="0"/>
        </a:defRPr>
      </a:lvl7pPr>
      <a:lvl8pPr marL="1371600" algn="l" rtl="0" eaLnBrk="0" fontAlgn="base" hangingPunct="0">
        <a:spcBef>
          <a:spcPct val="0"/>
        </a:spcBef>
        <a:spcAft>
          <a:spcPct val="0"/>
        </a:spcAft>
        <a:defRPr sz="3400">
          <a:solidFill>
            <a:schemeClr val="tx2"/>
          </a:solidFill>
          <a:latin typeface="Arial" pitchFamily="34" charset="0"/>
        </a:defRPr>
      </a:lvl8pPr>
      <a:lvl9pPr marL="1828800" algn="l" rtl="0" eaLnBrk="0" fontAlgn="base" hangingPunct="0">
        <a:spcBef>
          <a:spcPct val="0"/>
        </a:spcBef>
        <a:spcAft>
          <a:spcPct val="0"/>
        </a:spcAft>
        <a:defRPr sz="3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fld id="{C1C2E0BB-B670-294E-9A7A-4ECF1ABBEA8E}" type="datetime1">
              <a:rPr lang="en-US" smtClean="0">
                <a:solidFill>
                  <a:srgbClr val="000000"/>
                </a:solidFill>
              </a:rPr>
              <a:pPr fontAlgn="base">
                <a:spcBef>
                  <a:spcPct val="0"/>
                </a:spcBef>
                <a:spcAft>
                  <a:spcPct val="0"/>
                </a:spcAft>
                <a:defRPr/>
              </a:pPr>
              <a:t>5/24/2018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fontAlgn="base">
              <a:spcBef>
                <a:spcPct val="0"/>
              </a:spcBef>
              <a:spcAft>
                <a:spcPct val="0"/>
              </a:spcAft>
              <a:defRPr/>
            </a:pPr>
            <a:fld id="{5CC6D01D-9E23-4E3E-B321-CA4D6A5AB7BC}"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210250781"/>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hf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pitchFamily="18" charset="0"/>
        </a:defRPr>
      </a:lvl2pPr>
      <a:lvl3pPr algn="ctr" rtl="0" eaLnBrk="0" fontAlgn="base" hangingPunct="0">
        <a:spcBef>
          <a:spcPct val="0"/>
        </a:spcBef>
        <a:spcAft>
          <a:spcPct val="0"/>
        </a:spcAft>
        <a:defRPr sz="3600">
          <a:solidFill>
            <a:schemeClr val="tx2"/>
          </a:solidFill>
          <a:latin typeface="Times" pitchFamily="18" charset="0"/>
        </a:defRPr>
      </a:lvl3pPr>
      <a:lvl4pPr algn="ctr" rtl="0" eaLnBrk="0" fontAlgn="base" hangingPunct="0">
        <a:spcBef>
          <a:spcPct val="0"/>
        </a:spcBef>
        <a:spcAft>
          <a:spcPct val="0"/>
        </a:spcAft>
        <a:defRPr sz="3600">
          <a:solidFill>
            <a:schemeClr val="tx2"/>
          </a:solidFill>
          <a:latin typeface="Times" pitchFamily="18" charset="0"/>
        </a:defRPr>
      </a:lvl4pPr>
      <a:lvl5pPr algn="ctr" rtl="0" eaLnBrk="0" fontAlgn="base" hangingPunct="0">
        <a:spcBef>
          <a:spcPct val="0"/>
        </a:spcBef>
        <a:spcAft>
          <a:spcPct val="0"/>
        </a:spcAft>
        <a:defRPr sz="3600">
          <a:solidFill>
            <a:schemeClr val="tx2"/>
          </a:solidFill>
          <a:latin typeface="Times" pitchFamily="18" charset="0"/>
        </a:defRPr>
      </a:lvl5pPr>
      <a:lvl6pPr marL="457200" algn="ctr" rtl="0" eaLnBrk="0" fontAlgn="base" hangingPunct="0">
        <a:spcBef>
          <a:spcPct val="0"/>
        </a:spcBef>
        <a:spcAft>
          <a:spcPct val="0"/>
        </a:spcAft>
        <a:defRPr sz="3600">
          <a:solidFill>
            <a:schemeClr val="tx2"/>
          </a:solidFill>
          <a:latin typeface="Times" pitchFamily="18" charset="0"/>
        </a:defRPr>
      </a:lvl6pPr>
      <a:lvl7pPr marL="914400" algn="ctr" rtl="0" eaLnBrk="0" fontAlgn="base" hangingPunct="0">
        <a:spcBef>
          <a:spcPct val="0"/>
        </a:spcBef>
        <a:spcAft>
          <a:spcPct val="0"/>
        </a:spcAft>
        <a:defRPr sz="3600">
          <a:solidFill>
            <a:schemeClr val="tx2"/>
          </a:solidFill>
          <a:latin typeface="Times" pitchFamily="18" charset="0"/>
        </a:defRPr>
      </a:lvl7pPr>
      <a:lvl8pPr marL="1371600" algn="ctr" rtl="0" eaLnBrk="0" fontAlgn="base" hangingPunct="0">
        <a:spcBef>
          <a:spcPct val="0"/>
        </a:spcBef>
        <a:spcAft>
          <a:spcPct val="0"/>
        </a:spcAft>
        <a:defRPr sz="3600">
          <a:solidFill>
            <a:schemeClr val="tx2"/>
          </a:solidFill>
          <a:latin typeface="Times" pitchFamily="18" charset="0"/>
        </a:defRPr>
      </a:lvl8pPr>
      <a:lvl9pPr marL="1828800" algn="ctr" rtl="0" eaLnBrk="0" fontAlgn="base" hangingPunct="0">
        <a:spcBef>
          <a:spcPct val="0"/>
        </a:spcBef>
        <a:spcAft>
          <a:spcPct val="0"/>
        </a:spcAft>
        <a:defRPr sz="3600">
          <a:solidFill>
            <a:schemeClr val="tx2"/>
          </a:solidFill>
          <a:latin typeface="Times" pitchFamily="18"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w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w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30.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30.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0.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130.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130.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0.xml"/></Relationships>
</file>

<file path=ppt/slides/_rels/slide28.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pn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40.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42.jpeg"/><Relationship Id="rId9" Type="http://schemas.openxmlformats.org/officeDocument/2006/relationships/image" Target="../media/image47.png"/><Relationship Id="rId1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0.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0.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130.xml"/><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0.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2.xml"/><Relationship Id="rId1" Type="http://schemas.openxmlformats.org/officeDocument/2006/relationships/slideLayout" Target="../slideLayouts/slideLayout130.xml"/><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0.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30.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4.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5.xml"/><Relationship Id="rId7" Type="http://schemas.openxmlformats.org/officeDocument/2006/relationships/image" Target="../media/image64.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3.wmf"/><Relationship Id="rId4" Type="http://schemas.openxmlformats.org/officeDocument/2006/relationships/oleObject" Target="../embeddings/oleObject1.bin"/><Relationship Id="rId9" Type="http://schemas.openxmlformats.org/officeDocument/2006/relationships/image" Target="../media/image65.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69.wmf"/><Relationship Id="rId3" Type="http://schemas.openxmlformats.org/officeDocument/2006/relationships/notesSlide" Target="../notesSlides/notesSlide36.xml"/><Relationship Id="rId7" Type="http://schemas.openxmlformats.org/officeDocument/2006/relationships/image" Target="../media/image67.wmf"/><Relationship Id="rId12"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68.wmf"/><Relationship Id="rId5" Type="http://schemas.openxmlformats.org/officeDocument/2006/relationships/image" Target="../media/image66.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65.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69.wmf"/><Relationship Id="rId3" Type="http://schemas.openxmlformats.org/officeDocument/2006/relationships/notesSlide" Target="../notesSlides/notesSlide37.xml"/><Relationship Id="rId7" Type="http://schemas.openxmlformats.org/officeDocument/2006/relationships/image" Target="../media/image71.wmf"/><Relationship Id="rId12" Type="http://schemas.openxmlformats.org/officeDocument/2006/relationships/oleObject" Target="../embeddings/oleObject13.bin"/><Relationship Id="rId17" Type="http://schemas.openxmlformats.org/officeDocument/2006/relationships/image" Target="../media/image74.wmf"/><Relationship Id="rId2" Type="http://schemas.openxmlformats.org/officeDocument/2006/relationships/slideLayout" Target="../slideLayouts/slideLayout13.xml"/><Relationship Id="rId16" Type="http://schemas.openxmlformats.org/officeDocument/2006/relationships/oleObject" Target="../embeddings/oleObject15.bin"/><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72.wmf"/><Relationship Id="rId5" Type="http://schemas.openxmlformats.org/officeDocument/2006/relationships/image" Target="../media/image70.wmf"/><Relationship Id="rId15" Type="http://schemas.openxmlformats.org/officeDocument/2006/relationships/image" Target="../media/image73.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65.wmf"/><Relationship Id="rId14" Type="http://schemas.openxmlformats.org/officeDocument/2006/relationships/oleObject" Target="../embeddings/oleObject14.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69.wmf"/><Relationship Id="rId18" Type="http://schemas.openxmlformats.org/officeDocument/2006/relationships/oleObject" Target="../embeddings/oleObject23.bin"/><Relationship Id="rId3" Type="http://schemas.openxmlformats.org/officeDocument/2006/relationships/notesSlide" Target="../notesSlides/notesSlide38.xml"/><Relationship Id="rId7" Type="http://schemas.openxmlformats.org/officeDocument/2006/relationships/image" Target="../media/image76.wmf"/><Relationship Id="rId12" Type="http://schemas.openxmlformats.org/officeDocument/2006/relationships/oleObject" Target="../embeddings/oleObject20.bin"/><Relationship Id="rId17" Type="http://schemas.openxmlformats.org/officeDocument/2006/relationships/image" Target="../media/image74.wmf"/><Relationship Id="rId2" Type="http://schemas.openxmlformats.org/officeDocument/2006/relationships/slideLayout" Target="../slideLayouts/slideLayout13.xml"/><Relationship Id="rId16" Type="http://schemas.openxmlformats.org/officeDocument/2006/relationships/oleObject" Target="../embeddings/oleObject22.bin"/><Relationship Id="rId1" Type="http://schemas.openxmlformats.org/officeDocument/2006/relationships/vmlDrawing" Target="../drawings/vmlDrawing4.vml"/><Relationship Id="rId6" Type="http://schemas.openxmlformats.org/officeDocument/2006/relationships/oleObject" Target="../embeddings/oleObject17.bin"/><Relationship Id="rId11" Type="http://schemas.openxmlformats.org/officeDocument/2006/relationships/image" Target="../media/image77.wmf"/><Relationship Id="rId5" Type="http://schemas.openxmlformats.org/officeDocument/2006/relationships/image" Target="../media/image75.wmf"/><Relationship Id="rId15" Type="http://schemas.openxmlformats.org/officeDocument/2006/relationships/image" Target="../media/image73.wmf"/><Relationship Id="rId10" Type="http://schemas.openxmlformats.org/officeDocument/2006/relationships/oleObject" Target="../embeddings/oleObject19.bin"/><Relationship Id="rId19" Type="http://schemas.openxmlformats.org/officeDocument/2006/relationships/image" Target="../media/image78.wmf"/><Relationship Id="rId4" Type="http://schemas.openxmlformats.org/officeDocument/2006/relationships/oleObject" Target="../embeddings/oleObject16.bin"/><Relationship Id="rId9" Type="http://schemas.openxmlformats.org/officeDocument/2006/relationships/image" Target="../media/image65.wmf"/><Relationship Id="rId14" Type="http://schemas.openxmlformats.org/officeDocument/2006/relationships/oleObject" Target="../embeddings/oleObject21.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69.wmf"/><Relationship Id="rId18" Type="http://schemas.openxmlformats.org/officeDocument/2006/relationships/oleObject" Target="../embeddings/oleObject31.bin"/><Relationship Id="rId3" Type="http://schemas.openxmlformats.org/officeDocument/2006/relationships/notesSlide" Target="../notesSlides/notesSlide39.xml"/><Relationship Id="rId7" Type="http://schemas.openxmlformats.org/officeDocument/2006/relationships/image" Target="../media/image80.wmf"/><Relationship Id="rId12" Type="http://schemas.openxmlformats.org/officeDocument/2006/relationships/oleObject" Target="../embeddings/oleObject28.bin"/><Relationship Id="rId17" Type="http://schemas.openxmlformats.org/officeDocument/2006/relationships/image" Target="../media/image74.wmf"/><Relationship Id="rId2" Type="http://schemas.openxmlformats.org/officeDocument/2006/relationships/slideLayout" Target="../slideLayouts/slideLayout13.xml"/><Relationship Id="rId16" Type="http://schemas.openxmlformats.org/officeDocument/2006/relationships/oleObject" Target="../embeddings/oleObject30.bin"/><Relationship Id="rId1" Type="http://schemas.openxmlformats.org/officeDocument/2006/relationships/vmlDrawing" Target="../drawings/vmlDrawing5.vml"/><Relationship Id="rId6" Type="http://schemas.openxmlformats.org/officeDocument/2006/relationships/oleObject" Target="../embeddings/oleObject25.bin"/><Relationship Id="rId11" Type="http://schemas.openxmlformats.org/officeDocument/2006/relationships/image" Target="../media/image81.wmf"/><Relationship Id="rId5" Type="http://schemas.openxmlformats.org/officeDocument/2006/relationships/image" Target="../media/image79.wmf"/><Relationship Id="rId15" Type="http://schemas.openxmlformats.org/officeDocument/2006/relationships/image" Target="../media/image73.wmf"/><Relationship Id="rId10" Type="http://schemas.openxmlformats.org/officeDocument/2006/relationships/oleObject" Target="../embeddings/oleObject27.bin"/><Relationship Id="rId19" Type="http://schemas.openxmlformats.org/officeDocument/2006/relationships/image" Target="../media/image82.wmf"/><Relationship Id="rId4" Type="http://schemas.openxmlformats.org/officeDocument/2006/relationships/oleObject" Target="../embeddings/oleObject24.bin"/><Relationship Id="rId9" Type="http://schemas.openxmlformats.org/officeDocument/2006/relationships/image" Target="../media/image65.wmf"/><Relationship Id="rId14" Type="http://schemas.openxmlformats.org/officeDocument/2006/relationships/oleObject" Target="../embeddings/oleObject29.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4.xml"/><Relationship Id="rId1" Type="http://schemas.openxmlformats.org/officeDocument/2006/relationships/vmlDrawing" Target="../drawings/vmlDrawing6.vml"/><Relationship Id="rId5" Type="http://schemas.openxmlformats.org/officeDocument/2006/relationships/image" Target="../media/image83.wmf"/><Relationship Id="rId4" Type="http://schemas.openxmlformats.org/officeDocument/2006/relationships/oleObject" Target="../embeddings/oleObject32.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5.xml"/></Relationships>
</file>

<file path=ppt/slides/_rels/slide48.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notesSlide" Target="../notesSlides/notesSlide42.xml"/><Relationship Id="rId7" Type="http://schemas.openxmlformats.org/officeDocument/2006/relationships/oleObject" Target="../embeddings/oleObject34.bin"/><Relationship Id="rId2" Type="http://schemas.openxmlformats.org/officeDocument/2006/relationships/slideLayout" Target="../slideLayouts/slideLayout84.xml"/><Relationship Id="rId1" Type="http://schemas.openxmlformats.org/officeDocument/2006/relationships/vmlDrawing" Target="../drawings/vmlDrawing7.vml"/><Relationship Id="rId6" Type="http://schemas.openxmlformats.org/officeDocument/2006/relationships/hyperlink" Target="http://www.di.ens.fr/~mallat/papiers/svmtutorial.pdf" TargetMode="External"/><Relationship Id="rId5" Type="http://schemas.openxmlformats.org/officeDocument/2006/relationships/image" Target="../media/image84.wmf"/><Relationship Id="rId4" Type="http://schemas.openxmlformats.org/officeDocument/2006/relationships/oleObject" Target="../embeddings/oleObject33.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88.wmf"/><Relationship Id="rId3" Type="http://schemas.openxmlformats.org/officeDocument/2006/relationships/notesSlide" Target="../notesSlides/notesSlide43.xml"/><Relationship Id="rId7" Type="http://schemas.openxmlformats.org/officeDocument/2006/relationships/image" Target="../media/image85.wmf"/><Relationship Id="rId12" Type="http://schemas.openxmlformats.org/officeDocument/2006/relationships/oleObject" Target="../embeddings/oleObject39.bin"/><Relationship Id="rId2" Type="http://schemas.openxmlformats.org/officeDocument/2006/relationships/slideLayout" Target="../slideLayouts/slideLayout84.xml"/><Relationship Id="rId1" Type="http://schemas.openxmlformats.org/officeDocument/2006/relationships/vmlDrawing" Target="../drawings/vmlDrawing8.vml"/><Relationship Id="rId6" Type="http://schemas.openxmlformats.org/officeDocument/2006/relationships/oleObject" Target="../embeddings/oleObject36.bin"/><Relationship Id="rId11" Type="http://schemas.openxmlformats.org/officeDocument/2006/relationships/image" Target="../media/image87.wmf"/><Relationship Id="rId5" Type="http://schemas.openxmlformats.org/officeDocument/2006/relationships/image" Target="../media/image84.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86.wmf"/></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44.xml"/><Relationship Id="rId7" Type="http://schemas.openxmlformats.org/officeDocument/2006/relationships/image" Target="../media/image85.wmf"/><Relationship Id="rId2" Type="http://schemas.openxmlformats.org/officeDocument/2006/relationships/slideLayout" Target="../slideLayouts/slideLayout84.xml"/><Relationship Id="rId1" Type="http://schemas.openxmlformats.org/officeDocument/2006/relationships/vmlDrawing" Target="../drawings/vmlDrawing9.vml"/><Relationship Id="rId6" Type="http://schemas.openxmlformats.org/officeDocument/2006/relationships/oleObject" Target="../embeddings/oleObject41.bin"/><Relationship Id="rId5" Type="http://schemas.openxmlformats.org/officeDocument/2006/relationships/image" Target="../media/image84.wmf"/><Relationship Id="rId4" Type="http://schemas.openxmlformats.org/officeDocument/2006/relationships/oleObject" Target="../embeddings/oleObject40.bin"/><Relationship Id="rId9" Type="http://schemas.openxmlformats.org/officeDocument/2006/relationships/image" Target="../media/image86.wmf"/></Relationships>
</file>

<file path=ppt/slides/_rels/slide51.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notesSlide" Target="../notesSlides/notesSlide45.xml"/><Relationship Id="rId7" Type="http://schemas.openxmlformats.org/officeDocument/2006/relationships/oleObject" Target="../embeddings/oleObject44.bin"/><Relationship Id="rId2" Type="http://schemas.openxmlformats.org/officeDocument/2006/relationships/slideLayout" Target="../slideLayouts/slideLayout84.xml"/><Relationship Id="rId1" Type="http://schemas.openxmlformats.org/officeDocument/2006/relationships/vmlDrawing" Target="../drawings/vmlDrawing10.vml"/><Relationship Id="rId6" Type="http://schemas.openxmlformats.org/officeDocument/2006/relationships/image" Target="../media/image89.wmf"/><Relationship Id="rId5" Type="http://schemas.openxmlformats.org/officeDocument/2006/relationships/oleObject" Target="../embeddings/oleObject43.bin"/><Relationship Id="rId4" Type="http://schemas.openxmlformats.org/officeDocument/2006/relationships/hyperlink" Target="http://www.umiacs.umd.edu/~joseph/support-vector-machines4.pdf" TargetMode="Externa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4.xml"/><Relationship Id="rId1" Type="http://schemas.openxmlformats.org/officeDocument/2006/relationships/vmlDrawing" Target="../drawings/vmlDrawing11.vml"/><Relationship Id="rId6" Type="http://schemas.openxmlformats.org/officeDocument/2006/relationships/hyperlink" Target="http://www.umiacs.umd.edu/~joseph/support-vector-machines4.pdf" TargetMode="External"/><Relationship Id="rId5" Type="http://schemas.openxmlformats.org/officeDocument/2006/relationships/image" Target="../media/image90.wmf"/><Relationship Id="rId4" Type="http://schemas.openxmlformats.org/officeDocument/2006/relationships/oleObject" Target="../embeddings/oleObject45.bin"/></Relationships>
</file>

<file path=ppt/slides/_rels/slide53.xml.rels><?xml version="1.0" encoding="UTF-8" standalone="yes"?>
<Relationships xmlns="http://schemas.openxmlformats.org/package/2006/relationships"><Relationship Id="rId8" Type="http://schemas.openxmlformats.org/officeDocument/2006/relationships/hyperlink" Target="http://www.di.ens.fr/~mallat/papiers/svmtutorial.pdf" TargetMode="External"/><Relationship Id="rId3" Type="http://schemas.openxmlformats.org/officeDocument/2006/relationships/notesSlide" Target="../notesSlides/notesSlide47.xml"/><Relationship Id="rId7" Type="http://schemas.openxmlformats.org/officeDocument/2006/relationships/image" Target="../media/image91.wmf"/><Relationship Id="rId2" Type="http://schemas.openxmlformats.org/officeDocument/2006/relationships/slideLayout" Target="../slideLayouts/slideLayout84.xml"/><Relationship Id="rId1" Type="http://schemas.openxmlformats.org/officeDocument/2006/relationships/vmlDrawing" Target="../drawings/vmlDrawing12.vml"/><Relationship Id="rId6" Type="http://schemas.openxmlformats.org/officeDocument/2006/relationships/oleObject" Target="../embeddings/oleObject47.bin"/><Relationship Id="rId5" Type="http://schemas.openxmlformats.org/officeDocument/2006/relationships/image" Target="../media/image90.wmf"/><Relationship Id="rId10" Type="http://schemas.openxmlformats.org/officeDocument/2006/relationships/image" Target="../media/image92.emf"/><Relationship Id="rId4" Type="http://schemas.openxmlformats.org/officeDocument/2006/relationships/oleObject" Target="../embeddings/oleObject46.bin"/><Relationship Id="rId9" Type="http://schemas.openxmlformats.org/officeDocument/2006/relationships/oleObject" Target="../embeddings/oleObject48.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96.png"/><Relationship Id="rId5" Type="http://schemas.openxmlformats.org/officeDocument/2006/relationships/hyperlink" Target="http://lear.inrialpes.fr/people/triggs" TargetMode="External"/><Relationship Id="rId4" Type="http://schemas.openxmlformats.org/officeDocument/2006/relationships/hyperlink" Target="http://lear.inrialpes.fr/people/dalal"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1.xml"/></Relationships>
</file>

<file path=ppt/slides/_rels/slide63.xml.rels><?xml version="1.0" encoding="UTF-8" standalone="yes"?>
<Relationships xmlns="http://schemas.openxmlformats.org/package/2006/relationships"><Relationship Id="rId8" Type="http://schemas.openxmlformats.org/officeDocument/2006/relationships/hyperlink" Target="http://www.umiacs.umd.edu/~joseph/support-vector-machines4.pdf" TargetMode="External"/><Relationship Id="rId3" Type="http://schemas.openxmlformats.org/officeDocument/2006/relationships/notesSlide" Target="../notesSlides/notesSlide55.xml"/><Relationship Id="rId7" Type="http://schemas.openxmlformats.org/officeDocument/2006/relationships/image" Target="../media/image91.wmf"/><Relationship Id="rId2" Type="http://schemas.openxmlformats.org/officeDocument/2006/relationships/slideLayout" Target="../slideLayouts/slideLayout84.xml"/><Relationship Id="rId1" Type="http://schemas.openxmlformats.org/officeDocument/2006/relationships/vmlDrawing" Target="../drawings/vmlDrawing13.vml"/><Relationship Id="rId6" Type="http://schemas.openxmlformats.org/officeDocument/2006/relationships/oleObject" Target="../embeddings/oleObject50.bin"/><Relationship Id="rId5" Type="http://schemas.openxmlformats.org/officeDocument/2006/relationships/image" Target="../media/image90.wmf"/><Relationship Id="rId4" Type="http://schemas.openxmlformats.org/officeDocument/2006/relationships/oleObject" Target="../embeddings/oleObject49.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4.xml"/></Relationships>
</file>

<file path=ppt/slides/_rels/slide67.xml.rels><?xml version="1.0" encoding="UTF-8" standalone="yes"?>
<Relationships xmlns="http://schemas.openxmlformats.org/package/2006/relationships"><Relationship Id="rId8" Type="http://schemas.openxmlformats.org/officeDocument/2006/relationships/hyperlink" Target="http://www.umiacs.umd.edu/~joseph/support-vector-machines4.pdf" TargetMode="External"/><Relationship Id="rId3" Type="http://schemas.openxmlformats.org/officeDocument/2006/relationships/notesSlide" Target="../notesSlides/notesSlide58.xml"/><Relationship Id="rId7" Type="http://schemas.openxmlformats.org/officeDocument/2006/relationships/image" Target="../media/image91.wmf"/><Relationship Id="rId2" Type="http://schemas.openxmlformats.org/officeDocument/2006/relationships/slideLayout" Target="../slideLayouts/slideLayout84.xml"/><Relationship Id="rId1" Type="http://schemas.openxmlformats.org/officeDocument/2006/relationships/vmlDrawing" Target="../drawings/vmlDrawing14.vml"/><Relationship Id="rId6" Type="http://schemas.openxmlformats.org/officeDocument/2006/relationships/oleObject" Target="../embeddings/oleObject52.bin"/><Relationship Id="rId5" Type="http://schemas.openxmlformats.org/officeDocument/2006/relationships/image" Target="../media/image90.wmf"/><Relationship Id="rId4" Type="http://schemas.openxmlformats.org/officeDocument/2006/relationships/oleObject" Target="../embeddings/oleObject51.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84.xml"/><Relationship Id="rId1" Type="http://schemas.openxmlformats.org/officeDocument/2006/relationships/vmlDrawing" Target="../drawings/vmlDrawing15.vml"/><Relationship Id="rId5" Type="http://schemas.openxmlformats.org/officeDocument/2006/relationships/image" Target="../media/image97.wmf"/><Relationship Id="rId4" Type="http://schemas.openxmlformats.org/officeDocument/2006/relationships/oleObject" Target="../embeddings/oleObject53.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notesSlide" Target="../notesSlides/notesSlide60.xml"/><Relationship Id="rId7" Type="http://schemas.openxmlformats.org/officeDocument/2006/relationships/image" Target="../media/image99.wmf"/><Relationship Id="rId2" Type="http://schemas.openxmlformats.org/officeDocument/2006/relationships/slideLayout" Target="../slideLayouts/slideLayout84.xml"/><Relationship Id="rId1" Type="http://schemas.openxmlformats.org/officeDocument/2006/relationships/vmlDrawing" Target="../drawings/vmlDrawing16.vml"/><Relationship Id="rId6" Type="http://schemas.openxmlformats.org/officeDocument/2006/relationships/oleObject" Target="../embeddings/oleObject55.bin"/><Relationship Id="rId5" Type="http://schemas.openxmlformats.org/officeDocument/2006/relationships/image" Target="../media/image98.wmf"/><Relationship Id="rId4" Type="http://schemas.openxmlformats.org/officeDocument/2006/relationships/oleObject" Target="../embeddings/oleObject54.bin"/><Relationship Id="rId9" Type="http://schemas.openxmlformats.org/officeDocument/2006/relationships/image" Target="../media/image100.wmf"/></Relationships>
</file>

<file path=ppt/slides/_rels/slide7.xml.rels><?xml version="1.0" encoding="UTF-8" standalone="yes"?>
<Relationships xmlns="http://schemas.openxmlformats.org/package/2006/relationships"><Relationship Id="rId3" Type="http://schemas.openxmlformats.org/officeDocument/2006/relationships/hyperlink" Target="http://research.microsoft.com/en-us/um/people/viola/pubs/detect/violajones_cvpr2001.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www.vision.caltech.edu/html-files/EE148-2005-Spring/pprs/viola04ijcv.pdf"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123.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19.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24.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19.xml"/><Relationship Id="rId1" Type="http://schemas.openxmlformats.org/officeDocument/2006/relationships/vmlDrawing" Target="../drawings/vmlDrawing17.vml"/><Relationship Id="rId5" Type="http://schemas.openxmlformats.org/officeDocument/2006/relationships/image" Target="../media/image105.wmf"/><Relationship Id="rId4" Type="http://schemas.openxmlformats.org/officeDocument/2006/relationships/oleObject" Target="../embeddings/oleObject57.bin"/></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5.xml"/><Relationship Id="rId1" Type="http://schemas.openxmlformats.org/officeDocument/2006/relationships/slideLayout" Target="../slideLayouts/slideLayout119.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6.xml"/><Relationship Id="rId1" Type="http://schemas.openxmlformats.org/officeDocument/2006/relationships/slideLayout" Target="../slideLayouts/slideLayout11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9.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119.xml"/></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119.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3" Type="http://schemas.openxmlformats.org/officeDocument/2006/relationships/hyperlink" Target="http://research.microsoft.com/en-us/um/people/viola/pubs/detect/violajones_cvpr2001.pdf" TargetMode="External"/><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www.vision.caltech.edu/html-files/EE148-2005-Spring/pprs/viola04ijcv.pdf"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3" Type="http://schemas.openxmlformats.org/officeDocument/2006/relationships/hyperlink" Target="http://www.kernel-machines.org/software" TargetMode="External"/><Relationship Id="rId2" Type="http://schemas.openxmlformats.org/officeDocument/2006/relationships/notesSlide" Target="../notesSlides/notesSlide73.xml"/><Relationship Id="rId1" Type="http://schemas.openxmlformats.org/officeDocument/2006/relationships/slideLayout" Target="../slideLayouts/slideLayout84.xml"/><Relationship Id="rId4" Type="http://schemas.openxmlformats.org/officeDocument/2006/relationships/hyperlink" Target="http://www.csie.ntu.edu.tw/~cjlin/libsv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hyperlink" Target="http://research.microsoft.com/en-us/um/people/viola/pubs/detect/violajones_cvpr2001.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vision.caltech.edu/html-files/EE148-2005-Spring/pprs/viola04ijcv.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blipFill dpi="0" rotWithShape="1">
            <a:blip r:embed="rId3">
              <a:alphaModFix amt="1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50"/>
          </a:p>
        </p:txBody>
      </p:sp>
      <p:sp>
        <p:nvSpPr>
          <p:cNvPr id="59395" name="Title 3"/>
          <p:cNvSpPr>
            <a:spLocks noGrp="1"/>
          </p:cNvSpPr>
          <p:nvPr>
            <p:ph type="ctrTitle"/>
          </p:nvPr>
        </p:nvSpPr>
        <p:spPr>
          <a:xfrm>
            <a:off x="0" y="1143001"/>
            <a:ext cx="9144000" cy="1993900"/>
          </a:xfrm>
        </p:spPr>
        <p:txBody>
          <a:bodyPr>
            <a:normAutofit fontScale="90000"/>
          </a:bodyPr>
          <a:lstStyle/>
          <a:p>
            <a:r>
              <a:rPr lang="en-US" altLang="en-US" sz="5300" dirty="0" smtClean="0">
                <a:ea typeface="ＭＳ Ｐゴシック" panose="020B0600070205080204" pitchFamily="34" charset="-128"/>
              </a:rPr>
              <a:t>Discriminative classifiers</a:t>
            </a:r>
            <a:br>
              <a:rPr lang="en-US" altLang="en-US" sz="5300" dirty="0" smtClean="0">
                <a:ea typeface="ＭＳ Ｐゴシック" panose="020B0600070205080204" pitchFamily="34" charset="-128"/>
              </a:rPr>
            </a:br>
            <a:r>
              <a:rPr lang="en-US" altLang="en-US" sz="5300" dirty="0" smtClean="0">
                <a:ea typeface="ＭＳ Ｐゴシック" panose="020B0600070205080204" pitchFamily="34" charset="-128"/>
              </a:rPr>
              <a:t>for image recognition</a:t>
            </a:r>
            <a:r>
              <a:rPr lang="en-US" altLang="en-US" sz="4800" dirty="0" smtClean="0">
                <a:ea typeface="ＭＳ Ｐゴシック" panose="020B0600070205080204" pitchFamily="34" charset="-128"/>
              </a:rPr>
              <a:t/>
            </a:r>
            <a:br>
              <a:rPr lang="en-US" altLang="en-US" sz="4800" dirty="0" smtClean="0">
                <a:ea typeface="ＭＳ Ｐゴシック" panose="020B0600070205080204" pitchFamily="34" charset="-128"/>
              </a:rPr>
            </a:br>
            <a:r>
              <a:rPr lang="en-US" altLang="en-US" sz="3600" dirty="0" smtClean="0">
                <a:ea typeface="ＭＳ Ｐゴシック" panose="020B0600070205080204" pitchFamily="34" charset="-128"/>
              </a:rPr>
              <a:t>May </a:t>
            </a:r>
            <a:r>
              <a:rPr lang="en-US" altLang="en-US" sz="3600" dirty="0" smtClean="0">
                <a:ea typeface="ＭＳ Ｐゴシック" panose="020B0600070205080204" pitchFamily="34" charset="-128"/>
              </a:rPr>
              <a:t>24</a:t>
            </a:r>
            <a:r>
              <a:rPr lang="en-US" altLang="en-US" sz="3600" baseline="30000" dirty="0" smtClean="0">
                <a:ea typeface="ＭＳ Ｐゴシック" panose="020B0600070205080204" pitchFamily="34" charset="-128"/>
              </a:rPr>
              <a:t>th</a:t>
            </a:r>
            <a:r>
              <a:rPr lang="en-US" altLang="en-US" sz="3600" dirty="0" smtClean="0">
                <a:ea typeface="ＭＳ Ｐゴシック" panose="020B0600070205080204" pitchFamily="34" charset="-128"/>
              </a:rPr>
              <a:t>, </a:t>
            </a:r>
            <a:r>
              <a:rPr lang="en-US" altLang="en-US" sz="3600" dirty="0" smtClean="0">
                <a:ea typeface="ＭＳ Ｐゴシック" panose="020B0600070205080204" pitchFamily="34" charset="-128"/>
              </a:rPr>
              <a:t>2018</a:t>
            </a:r>
            <a:endParaRPr lang="en-US" altLang="en-US" sz="3600" dirty="0" smtClean="0">
              <a:ea typeface="ＭＳ Ｐゴシック" panose="020B0600070205080204" pitchFamily="34" charset="-128"/>
            </a:endParaRPr>
          </a:p>
        </p:txBody>
      </p:sp>
      <p:sp>
        <p:nvSpPr>
          <p:cNvPr id="59396" name="Subtitle 4"/>
          <p:cNvSpPr>
            <a:spLocks noGrp="1"/>
          </p:cNvSpPr>
          <p:nvPr>
            <p:ph type="subTitle" idx="1"/>
          </p:nvPr>
        </p:nvSpPr>
        <p:spPr>
          <a:xfrm>
            <a:off x="1371600" y="3570288"/>
            <a:ext cx="6400800" cy="1752600"/>
          </a:xfrm>
        </p:spPr>
        <p:txBody>
          <a:bodyPr/>
          <a:lstStyle/>
          <a:p>
            <a:r>
              <a:rPr lang="en-US" altLang="en-US" smtClean="0">
                <a:ea typeface="ＭＳ Ｐゴシック" panose="020B0600070205080204" pitchFamily="34" charset="-128"/>
              </a:rPr>
              <a:t>Yong Jae Lee</a:t>
            </a:r>
          </a:p>
          <a:p>
            <a:r>
              <a:rPr lang="en-US" altLang="en-US" smtClean="0">
                <a:ea typeface="ＭＳ Ｐゴシック" panose="020B0600070205080204" pitchFamily="34" charset="-128"/>
              </a:rPr>
              <a:t>UC Davis</a:t>
            </a:r>
          </a:p>
        </p:txBody>
      </p:sp>
    </p:spTree>
    <p:extLst>
      <p:ext uri="{BB962C8B-B14F-4D97-AF65-F5344CB8AC3E}">
        <p14:creationId xmlns:p14="http://schemas.microsoft.com/office/powerpoint/2010/main" val="30889087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2"/>
          <p:cNvSpPr>
            <a:spLocks noGrp="1" noChangeArrowheads="1"/>
          </p:cNvSpPr>
          <p:nvPr>
            <p:ph type="title"/>
          </p:nvPr>
        </p:nvSpPr>
        <p:spPr/>
        <p:txBody>
          <a:bodyPr/>
          <a:lstStyle/>
          <a:p>
            <a:r>
              <a:rPr lang="en-US" dirty="0" smtClean="0"/>
              <a:t>Boosting  intuition</a:t>
            </a:r>
          </a:p>
        </p:txBody>
      </p:sp>
      <p:sp>
        <p:nvSpPr>
          <p:cNvPr id="18435" name="Oval 3"/>
          <p:cNvSpPr>
            <a:spLocks noChangeArrowheads="1"/>
          </p:cNvSpPr>
          <p:nvPr/>
        </p:nvSpPr>
        <p:spPr bwMode="auto">
          <a:xfrm>
            <a:off x="4735513" y="2379663"/>
            <a:ext cx="377825"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8436" name="Oval 4"/>
          <p:cNvSpPr>
            <a:spLocks noChangeArrowheads="1"/>
          </p:cNvSpPr>
          <p:nvPr/>
        </p:nvSpPr>
        <p:spPr bwMode="auto">
          <a:xfrm>
            <a:off x="6321425" y="2192338"/>
            <a:ext cx="384175" cy="377825"/>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8437" name="Oval 5"/>
          <p:cNvSpPr>
            <a:spLocks noChangeArrowheads="1"/>
          </p:cNvSpPr>
          <p:nvPr/>
        </p:nvSpPr>
        <p:spPr bwMode="auto">
          <a:xfrm>
            <a:off x="7010400" y="2949575"/>
            <a:ext cx="384175" cy="381000"/>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8438" name="Oval 6"/>
          <p:cNvSpPr>
            <a:spLocks noChangeArrowheads="1"/>
          </p:cNvSpPr>
          <p:nvPr/>
        </p:nvSpPr>
        <p:spPr bwMode="auto">
          <a:xfrm>
            <a:off x="6634163" y="4010025"/>
            <a:ext cx="376237" cy="377825"/>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8439" name="Oval 7"/>
          <p:cNvSpPr>
            <a:spLocks noChangeArrowheads="1"/>
          </p:cNvSpPr>
          <p:nvPr/>
        </p:nvSpPr>
        <p:spPr bwMode="auto">
          <a:xfrm>
            <a:off x="5684838" y="3819525"/>
            <a:ext cx="377825" cy="381000"/>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8440" name="Oval 8"/>
          <p:cNvSpPr>
            <a:spLocks noChangeArrowheads="1"/>
          </p:cNvSpPr>
          <p:nvPr/>
        </p:nvSpPr>
        <p:spPr bwMode="auto">
          <a:xfrm>
            <a:off x="5741988" y="4659313"/>
            <a:ext cx="377825" cy="381000"/>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8441" name="Oval 9"/>
          <p:cNvSpPr>
            <a:spLocks noChangeArrowheads="1"/>
          </p:cNvSpPr>
          <p:nvPr/>
        </p:nvSpPr>
        <p:spPr bwMode="auto">
          <a:xfrm>
            <a:off x="5791200" y="2760663"/>
            <a:ext cx="381000" cy="379412"/>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8442" name="Oval 10"/>
          <p:cNvSpPr>
            <a:spLocks noChangeArrowheads="1"/>
          </p:cNvSpPr>
          <p:nvPr/>
        </p:nvSpPr>
        <p:spPr bwMode="auto">
          <a:xfrm>
            <a:off x="4262438" y="3155950"/>
            <a:ext cx="376237"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8443" name="Oval 11"/>
          <p:cNvSpPr>
            <a:spLocks noChangeArrowheads="1"/>
          </p:cNvSpPr>
          <p:nvPr/>
        </p:nvSpPr>
        <p:spPr bwMode="auto">
          <a:xfrm>
            <a:off x="4922838" y="4564063"/>
            <a:ext cx="381000" cy="376237"/>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330189" name="Line 13"/>
          <p:cNvSpPr>
            <a:spLocks noChangeShapeType="1"/>
          </p:cNvSpPr>
          <p:nvPr/>
        </p:nvSpPr>
        <p:spPr bwMode="auto">
          <a:xfrm flipV="1">
            <a:off x="4354513" y="3417888"/>
            <a:ext cx="3227387" cy="381000"/>
          </a:xfrm>
          <a:prstGeom prst="line">
            <a:avLst/>
          </a:prstGeom>
          <a:noFill/>
          <a:ln w="25400">
            <a:solidFill>
              <a:schemeClr val="tx1"/>
            </a:solidFill>
            <a:prstDash val="dash"/>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330190" name="Text Box 14"/>
          <p:cNvSpPr txBox="1">
            <a:spLocks noChangeArrowheads="1"/>
          </p:cNvSpPr>
          <p:nvPr/>
        </p:nvSpPr>
        <p:spPr bwMode="auto">
          <a:xfrm>
            <a:off x="1125538" y="2774950"/>
            <a:ext cx="1281112" cy="639763"/>
          </a:xfrm>
          <a:prstGeom prst="rect">
            <a:avLst/>
          </a:prstGeom>
          <a:noFill/>
          <a:ln w="25400">
            <a:noFill/>
            <a:miter lim="800000"/>
            <a:headEnd/>
            <a:tailEnd/>
          </a:ln>
        </p:spPr>
        <p:txBody>
          <a:bodyPr wrap="none">
            <a:spAutoFit/>
          </a:bodyPr>
          <a:lstStyle/>
          <a:p>
            <a:pPr algn="ctr" eaLnBrk="0" fontAlgn="base" hangingPunct="0">
              <a:spcBef>
                <a:spcPct val="0"/>
              </a:spcBef>
              <a:spcAft>
                <a:spcPct val="0"/>
              </a:spcAft>
            </a:pPr>
            <a:r>
              <a:rPr lang="en-US" b="1" smtClean="0">
                <a:solidFill>
                  <a:srgbClr val="000000"/>
                </a:solidFill>
                <a:latin typeface="Times New Roman" pitchFamily="18" charset="0"/>
                <a:cs typeface="Arial" pitchFamily="34" charset="0"/>
              </a:rPr>
              <a:t>Weak </a:t>
            </a:r>
          </a:p>
          <a:p>
            <a:pPr algn="ctr" eaLnBrk="0" fontAlgn="base" hangingPunct="0">
              <a:spcBef>
                <a:spcPct val="0"/>
              </a:spcBef>
              <a:spcAft>
                <a:spcPct val="0"/>
              </a:spcAft>
            </a:pPr>
            <a:r>
              <a:rPr lang="en-US" b="1" smtClean="0">
                <a:solidFill>
                  <a:srgbClr val="000000"/>
                </a:solidFill>
                <a:latin typeface="Times New Roman" pitchFamily="18" charset="0"/>
                <a:cs typeface="Arial" pitchFamily="34" charset="0"/>
              </a:rPr>
              <a:t>Classifier 1</a:t>
            </a:r>
          </a:p>
        </p:txBody>
      </p:sp>
      <p:cxnSp>
        <p:nvCxnSpPr>
          <p:cNvPr id="1330191" name="AutoShape 15"/>
          <p:cNvCxnSpPr>
            <a:cxnSpLocks noChangeShapeType="1"/>
            <a:stCxn id="1330190" idx="3"/>
            <a:endCxn id="1330189" idx="0"/>
          </p:cNvCxnSpPr>
          <p:nvPr/>
        </p:nvCxnSpPr>
        <p:spPr bwMode="auto">
          <a:xfrm>
            <a:off x="2406650" y="3095625"/>
            <a:ext cx="1947863" cy="715963"/>
          </a:xfrm>
          <a:prstGeom prst="straightConnector1">
            <a:avLst/>
          </a:prstGeom>
          <a:noFill/>
          <a:ln w="25400">
            <a:solidFill>
              <a:schemeClr val="tx1"/>
            </a:solidFill>
            <a:round/>
            <a:headEnd/>
            <a:tailEnd type="triangle" w="med" len="med"/>
          </a:ln>
        </p:spPr>
      </p:cxnSp>
      <p:sp>
        <p:nvSpPr>
          <p:cNvPr id="18447" name="Rectangle 16"/>
          <p:cNvSpPr>
            <a:spLocks noChangeArrowheads="1"/>
          </p:cNvSpPr>
          <p:nvPr/>
        </p:nvSpPr>
        <p:spPr bwMode="auto">
          <a:xfrm>
            <a:off x="3975100" y="1905000"/>
            <a:ext cx="3797300" cy="3606800"/>
          </a:xfrm>
          <a:prstGeom prst="rect">
            <a:avLst/>
          </a:prstGeom>
          <a:noFill/>
          <a:ln w="25400">
            <a:solidFill>
              <a:schemeClr val="tx1"/>
            </a:solidFill>
            <a:miter lim="800000"/>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6" name="TextBox 15"/>
          <p:cNvSpPr txBox="1"/>
          <p:nvPr/>
        </p:nvSpPr>
        <p:spPr>
          <a:xfrm>
            <a:off x="7375626" y="6584223"/>
            <a:ext cx="3184506" cy="276999"/>
          </a:xfrm>
          <a:prstGeom prst="rect">
            <a:avLst/>
          </a:prstGeom>
          <a:noFill/>
        </p:spPr>
        <p:txBody>
          <a:bodyPr wrap="square" rtlCol="0">
            <a:spAutoFit/>
          </a:bodyPr>
          <a:lstStyle/>
          <a:p>
            <a:r>
              <a:rPr lang="en-US" sz="1200" dirty="0" smtClean="0"/>
              <a:t>Slide credit: Paul Viola</a:t>
            </a:r>
            <a:endParaRPr lang="en-US" sz="1200" dirty="0"/>
          </a:p>
        </p:txBody>
      </p:sp>
      <p:sp>
        <p:nvSpPr>
          <p:cNvPr id="17" name="Slide Number Placeholder 16"/>
          <p:cNvSpPr>
            <a:spLocks noGrp="1"/>
          </p:cNvSpPr>
          <p:nvPr>
            <p:ph type="sldNum" sz="quarter" idx="12"/>
          </p:nvPr>
        </p:nvSpPr>
        <p:spPr/>
        <p:txBody>
          <a:bodyPr/>
          <a:lstStyle/>
          <a:p>
            <a:pPr>
              <a:defRPr/>
            </a:pPr>
            <a:fld id="{3F7196D5-118E-4CF5-BE9E-59E580DAE6C4}" type="slidenum">
              <a:rPr lang="en-US" smtClean="0">
                <a:solidFill>
                  <a:srgbClr val="000000"/>
                </a:solidFill>
              </a:rPr>
              <a:pPr>
                <a:defRPr/>
              </a:pPr>
              <a:t>10</a:t>
            </a:fld>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01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01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0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189" grpId="0" animBg="1"/>
      <p:bldP spid="13301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Boosting  illustration</a:t>
            </a:r>
          </a:p>
        </p:txBody>
      </p:sp>
      <p:sp>
        <p:nvSpPr>
          <p:cNvPr id="19459" name="Oval 4"/>
          <p:cNvSpPr>
            <a:spLocks noChangeArrowheads="1"/>
          </p:cNvSpPr>
          <p:nvPr/>
        </p:nvSpPr>
        <p:spPr bwMode="auto">
          <a:xfrm>
            <a:off x="4735513" y="2379663"/>
            <a:ext cx="377825"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60" name="Oval 5"/>
          <p:cNvSpPr>
            <a:spLocks noChangeArrowheads="1"/>
          </p:cNvSpPr>
          <p:nvPr/>
        </p:nvSpPr>
        <p:spPr bwMode="auto">
          <a:xfrm>
            <a:off x="6122988" y="1981200"/>
            <a:ext cx="762000" cy="749300"/>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61" name="Oval 7"/>
          <p:cNvSpPr>
            <a:spLocks noChangeArrowheads="1"/>
          </p:cNvSpPr>
          <p:nvPr/>
        </p:nvSpPr>
        <p:spPr bwMode="auto">
          <a:xfrm>
            <a:off x="6634163" y="4010025"/>
            <a:ext cx="376237" cy="377825"/>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62" name="Oval 8"/>
          <p:cNvSpPr>
            <a:spLocks noChangeArrowheads="1"/>
          </p:cNvSpPr>
          <p:nvPr/>
        </p:nvSpPr>
        <p:spPr bwMode="auto">
          <a:xfrm>
            <a:off x="5684838" y="3819525"/>
            <a:ext cx="377825" cy="381000"/>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63" name="Oval 9"/>
          <p:cNvSpPr>
            <a:spLocks noChangeArrowheads="1"/>
          </p:cNvSpPr>
          <p:nvPr/>
        </p:nvSpPr>
        <p:spPr bwMode="auto">
          <a:xfrm>
            <a:off x="5741988" y="4659313"/>
            <a:ext cx="377825" cy="381000"/>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64" name="Oval 10"/>
          <p:cNvSpPr>
            <a:spLocks noChangeArrowheads="1"/>
          </p:cNvSpPr>
          <p:nvPr/>
        </p:nvSpPr>
        <p:spPr bwMode="auto">
          <a:xfrm>
            <a:off x="5791200" y="2760663"/>
            <a:ext cx="381000" cy="379412"/>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65" name="Oval 11"/>
          <p:cNvSpPr>
            <a:spLocks noChangeArrowheads="1"/>
          </p:cNvSpPr>
          <p:nvPr/>
        </p:nvSpPr>
        <p:spPr bwMode="auto">
          <a:xfrm>
            <a:off x="4262438" y="3155950"/>
            <a:ext cx="376237"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66" name="Oval 12"/>
          <p:cNvSpPr>
            <a:spLocks noChangeArrowheads="1"/>
          </p:cNvSpPr>
          <p:nvPr/>
        </p:nvSpPr>
        <p:spPr bwMode="auto">
          <a:xfrm>
            <a:off x="4724400" y="4352925"/>
            <a:ext cx="755650" cy="746125"/>
          </a:xfrm>
          <a:prstGeom prst="ellipse">
            <a:avLst/>
          </a:prstGeom>
          <a:solidFill>
            <a:srgbClr val="FF0000"/>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67" name="Rectangle 17"/>
          <p:cNvSpPr>
            <a:spLocks noChangeArrowheads="1"/>
          </p:cNvSpPr>
          <p:nvPr/>
        </p:nvSpPr>
        <p:spPr bwMode="auto">
          <a:xfrm>
            <a:off x="3975100" y="1905000"/>
            <a:ext cx="3797300" cy="3606800"/>
          </a:xfrm>
          <a:prstGeom prst="rect">
            <a:avLst/>
          </a:prstGeom>
          <a:noFill/>
          <a:ln w="25400">
            <a:solidFill>
              <a:schemeClr val="tx1"/>
            </a:solidFill>
            <a:miter lim="800000"/>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68" name="Text Box 33"/>
          <p:cNvSpPr txBox="1">
            <a:spLocks noChangeArrowheads="1"/>
          </p:cNvSpPr>
          <p:nvPr/>
        </p:nvSpPr>
        <p:spPr bwMode="auto">
          <a:xfrm>
            <a:off x="1981200" y="2940050"/>
            <a:ext cx="1136650" cy="641350"/>
          </a:xfrm>
          <a:prstGeom prst="rect">
            <a:avLst/>
          </a:prstGeom>
          <a:noFill/>
          <a:ln w="25400">
            <a:noFill/>
            <a:miter lim="800000"/>
            <a:headEnd/>
            <a:tailEnd/>
          </a:ln>
        </p:spPr>
        <p:txBody>
          <a:bodyPr wrap="none">
            <a:spAutoFit/>
          </a:bodyPr>
          <a:lstStyle/>
          <a:p>
            <a:pPr eaLnBrk="0" fontAlgn="base" hangingPunct="0">
              <a:spcBef>
                <a:spcPct val="0"/>
              </a:spcBef>
              <a:spcAft>
                <a:spcPct val="0"/>
              </a:spcAft>
            </a:pPr>
            <a:r>
              <a:rPr lang="en-US" b="1" smtClean="0">
                <a:solidFill>
                  <a:srgbClr val="000000"/>
                </a:solidFill>
                <a:latin typeface="Times New Roman" pitchFamily="18" charset="0"/>
                <a:cs typeface="Arial" pitchFamily="34" charset="0"/>
              </a:rPr>
              <a:t>Weights</a:t>
            </a:r>
          </a:p>
          <a:p>
            <a:pPr eaLnBrk="0" fontAlgn="base" hangingPunct="0">
              <a:spcBef>
                <a:spcPct val="0"/>
              </a:spcBef>
              <a:spcAft>
                <a:spcPct val="0"/>
              </a:spcAft>
            </a:pPr>
            <a:r>
              <a:rPr lang="en-US" b="1" smtClean="0">
                <a:solidFill>
                  <a:srgbClr val="000000"/>
                </a:solidFill>
                <a:latin typeface="Times New Roman" pitchFamily="18" charset="0"/>
                <a:cs typeface="Arial" pitchFamily="34" charset="0"/>
              </a:rPr>
              <a:t>Increased</a:t>
            </a:r>
          </a:p>
        </p:txBody>
      </p:sp>
      <p:sp>
        <p:nvSpPr>
          <p:cNvPr id="19469" name="Line 38"/>
          <p:cNvSpPr>
            <a:spLocks noChangeShapeType="1"/>
          </p:cNvSpPr>
          <p:nvPr/>
        </p:nvSpPr>
        <p:spPr bwMode="auto">
          <a:xfrm flipV="1">
            <a:off x="3200400" y="2362200"/>
            <a:ext cx="3276600" cy="914400"/>
          </a:xfrm>
          <a:prstGeom prst="line">
            <a:avLst/>
          </a:prstGeom>
          <a:noFill/>
          <a:ln w="25400">
            <a:solidFill>
              <a:schemeClr val="tx1"/>
            </a:solidFill>
            <a:round/>
            <a:headEnd/>
            <a:tailEnd type="triangle" w="med" len="med"/>
          </a:ln>
        </p:spPr>
        <p:txBody>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70" name="Line 40"/>
          <p:cNvSpPr>
            <a:spLocks noChangeShapeType="1"/>
          </p:cNvSpPr>
          <p:nvPr/>
        </p:nvSpPr>
        <p:spPr bwMode="auto">
          <a:xfrm>
            <a:off x="3200400" y="3276600"/>
            <a:ext cx="1905000" cy="1447800"/>
          </a:xfrm>
          <a:prstGeom prst="line">
            <a:avLst/>
          </a:prstGeom>
          <a:noFill/>
          <a:ln w="25400">
            <a:solidFill>
              <a:schemeClr val="tx1"/>
            </a:solidFill>
            <a:round/>
            <a:headEnd/>
            <a:tailEnd type="triangle" w="med" len="med"/>
          </a:ln>
        </p:spPr>
        <p:txBody>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71" name="Line 42"/>
          <p:cNvSpPr>
            <a:spLocks noChangeShapeType="1"/>
          </p:cNvSpPr>
          <p:nvPr/>
        </p:nvSpPr>
        <p:spPr bwMode="auto">
          <a:xfrm flipV="1">
            <a:off x="4354513" y="3417888"/>
            <a:ext cx="3227387" cy="381000"/>
          </a:xfrm>
          <a:prstGeom prst="line">
            <a:avLst/>
          </a:prstGeom>
          <a:noFill/>
          <a:ln w="25400">
            <a:solidFill>
              <a:schemeClr val="tx1"/>
            </a:solidFill>
            <a:prstDash val="dash"/>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72" name="Oval 6"/>
          <p:cNvSpPr>
            <a:spLocks noChangeArrowheads="1"/>
          </p:cNvSpPr>
          <p:nvPr/>
        </p:nvSpPr>
        <p:spPr bwMode="auto">
          <a:xfrm>
            <a:off x="6811963" y="2738438"/>
            <a:ext cx="762000" cy="755650"/>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9473" name="Line 39"/>
          <p:cNvSpPr>
            <a:spLocks noChangeShapeType="1"/>
          </p:cNvSpPr>
          <p:nvPr/>
        </p:nvSpPr>
        <p:spPr bwMode="auto">
          <a:xfrm flipV="1">
            <a:off x="3200400" y="3124200"/>
            <a:ext cx="3962400" cy="152400"/>
          </a:xfrm>
          <a:prstGeom prst="line">
            <a:avLst/>
          </a:prstGeom>
          <a:noFill/>
          <a:ln w="25400">
            <a:solidFill>
              <a:schemeClr val="tx1"/>
            </a:solidFill>
            <a:round/>
            <a:headEnd/>
            <a:tailEnd type="triangle" w="med" len="med"/>
          </a:ln>
        </p:spPr>
        <p:txBody>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8" name="Slide Number Placeholder 17"/>
          <p:cNvSpPr>
            <a:spLocks noGrp="1"/>
          </p:cNvSpPr>
          <p:nvPr>
            <p:ph type="sldNum" sz="quarter" idx="12"/>
          </p:nvPr>
        </p:nvSpPr>
        <p:spPr/>
        <p:txBody>
          <a:bodyPr/>
          <a:lstStyle/>
          <a:p>
            <a:pPr>
              <a:defRPr/>
            </a:pPr>
            <a:fld id="{3F7196D5-118E-4CF5-BE9E-59E580DAE6C4}" type="slidenum">
              <a:rPr lang="en-US" smtClean="0">
                <a:solidFill>
                  <a:srgbClr val="000000"/>
                </a:solidFill>
              </a:rPr>
              <a:pPr>
                <a:defRPr/>
              </a:pPr>
              <a:t>11</a:t>
            </a:fld>
            <a:endParaRPr lang="en-US">
              <a:solidFill>
                <a:srgbClr val="00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Boosting  illustration</a:t>
            </a:r>
          </a:p>
        </p:txBody>
      </p:sp>
      <p:sp>
        <p:nvSpPr>
          <p:cNvPr id="20483" name="Oval 3"/>
          <p:cNvSpPr>
            <a:spLocks noChangeArrowheads="1"/>
          </p:cNvSpPr>
          <p:nvPr/>
        </p:nvSpPr>
        <p:spPr bwMode="auto">
          <a:xfrm>
            <a:off x="4735513" y="2379663"/>
            <a:ext cx="377825"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0484" name="Oval 4"/>
          <p:cNvSpPr>
            <a:spLocks noChangeArrowheads="1"/>
          </p:cNvSpPr>
          <p:nvPr/>
        </p:nvSpPr>
        <p:spPr bwMode="auto">
          <a:xfrm>
            <a:off x="6122988" y="1981200"/>
            <a:ext cx="762000" cy="749300"/>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0485" name="Oval 5"/>
          <p:cNvSpPr>
            <a:spLocks noChangeArrowheads="1"/>
          </p:cNvSpPr>
          <p:nvPr/>
        </p:nvSpPr>
        <p:spPr bwMode="auto">
          <a:xfrm>
            <a:off x="6811963" y="2738438"/>
            <a:ext cx="762000" cy="755650"/>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0486" name="Oval 6"/>
          <p:cNvSpPr>
            <a:spLocks noChangeArrowheads="1"/>
          </p:cNvSpPr>
          <p:nvPr/>
        </p:nvSpPr>
        <p:spPr bwMode="auto">
          <a:xfrm>
            <a:off x="6634163" y="4010025"/>
            <a:ext cx="376237" cy="377825"/>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0487" name="Oval 7"/>
          <p:cNvSpPr>
            <a:spLocks noChangeArrowheads="1"/>
          </p:cNvSpPr>
          <p:nvPr/>
        </p:nvSpPr>
        <p:spPr bwMode="auto">
          <a:xfrm>
            <a:off x="5684838" y="3819525"/>
            <a:ext cx="377825" cy="381000"/>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0488" name="Oval 8"/>
          <p:cNvSpPr>
            <a:spLocks noChangeArrowheads="1"/>
          </p:cNvSpPr>
          <p:nvPr/>
        </p:nvSpPr>
        <p:spPr bwMode="auto">
          <a:xfrm>
            <a:off x="5741988" y="4659313"/>
            <a:ext cx="377825" cy="381000"/>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0489" name="Oval 9"/>
          <p:cNvSpPr>
            <a:spLocks noChangeArrowheads="1"/>
          </p:cNvSpPr>
          <p:nvPr/>
        </p:nvSpPr>
        <p:spPr bwMode="auto">
          <a:xfrm>
            <a:off x="5791200" y="2760663"/>
            <a:ext cx="381000" cy="379412"/>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0490" name="Oval 10"/>
          <p:cNvSpPr>
            <a:spLocks noChangeArrowheads="1"/>
          </p:cNvSpPr>
          <p:nvPr/>
        </p:nvSpPr>
        <p:spPr bwMode="auto">
          <a:xfrm>
            <a:off x="4262438" y="3155950"/>
            <a:ext cx="376237"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0491" name="Oval 11"/>
          <p:cNvSpPr>
            <a:spLocks noChangeArrowheads="1"/>
          </p:cNvSpPr>
          <p:nvPr/>
        </p:nvSpPr>
        <p:spPr bwMode="auto">
          <a:xfrm>
            <a:off x="4724400" y="4352925"/>
            <a:ext cx="755650" cy="746125"/>
          </a:xfrm>
          <a:prstGeom prst="ellipse">
            <a:avLst/>
          </a:prstGeom>
          <a:solidFill>
            <a:srgbClr val="FF0000"/>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0492" name="Line 12"/>
          <p:cNvSpPr>
            <a:spLocks noChangeShapeType="1"/>
          </p:cNvSpPr>
          <p:nvPr/>
        </p:nvSpPr>
        <p:spPr bwMode="auto">
          <a:xfrm flipH="1" flipV="1">
            <a:off x="5943600" y="2057400"/>
            <a:ext cx="838200" cy="3048000"/>
          </a:xfrm>
          <a:prstGeom prst="line">
            <a:avLst/>
          </a:prstGeom>
          <a:noFill/>
          <a:ln w="25400">
            <a:solidFill>
              <a:schemeClr val="tx1"/>
            </a:solidFill>
            <a:prstDash val="dash"/>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0493" name="Text Box 13"/>
          <p:cNvSpPr txBox="1">
            <a:spLocks noChangeArrowheads="1"/>
          </p:cNvSpPr>
          <p:nvPr/>
        </p:nvSpPr>
        <p:spPr bwMode="auto">
          <a:xfrm>
            <a:off x="1919288" y="3932238"/>
            <a:ext cx="1281112" cy="639762"/>
          </a:xfrm>
          <a:prstGeom prst="rect">
            <a:avLst/>
          </a:prstGeom>
          <a:noFill/>
          <a:ln w="25400">
            <a:noFill/>
            <a:miter lim="800000"/>
            <a:headEnd/>
            <a:tailEnd/>
          </a:ln>
        </p:spPr>
        <p:txBody>
          <a:bodyPr wrap="none">
            <a:spAutoFit/>
          </a:bodyPr>
          <a:lstStyle/>
          <a:p>
            <a:pPr algn="ctr" eaLnBrk="0" fontAlgn="base" hangingPunct="0">
              <a:spcBef>
                <a:spcPct val="0"/>
              </a:spcBef>
              <a:spcAft>
                <a:spcPct val="0"/>
              </a:spcAft>
            </a:pPr>
            <a:r>
              <a:rPr lang="en-US" b="1" smtClean="0">
                <a:solidFill>
                  <a:srgbClr val="000000"/>
                </a:solidFill>
                <a:latin typeface="Times New Roman" pitchFamily="18" charset="0"/>
                <a:cs typeface="Arial" pitchFamily="34" charset="0"/>
              </a:rPr>
              <a:t>Weak </a:t>
            </a:r>
          </a:p>
          <a:p>
            <a:pPr algn="ctr" eaLnBrk="0" fontAlgn="base" hangingPunct="0">
              <a:spcBef>
                <a:spcPct val="0"/>
              </a:spcBef>
              <a:spcAft>
                <a:spcPct val="0"/>
              </a:spcAft>
            </a:pPr>
            <a:r>
              <a:rPr lang="en-US" b="1" smtClean="0">
                <a:solidFill>
                  <a:srgbClr val="000000"/>
                </a:solidFill>
                <a:latin typeface="Times New Roman" pitchFamily="18" charset="0"/>
                <a:cs typeface="Arial" pitchFamily="34" charset="0"/>
              </a:rPr>
              <a:t>Classifier 2</a:t>
            </a:r>
          </a:p>
        </p:txBody>
      </p:sp>
      <p:sp>
        <p:nvSpPr>
          <p:cNvPr id="20494" name="Rectangle 14"/>
          <p:cNvSpPr>
            <a:spLocks noChangeArrowheads="1"/>
          </p:cNvSpPr>
          <p:nvPr/>
        </p:nvSpPr>
        <p:spPr bwMode="auto">
          <a:xfrm>
            <a:off x="3975100" y="1905000"/>
            <a:ext cx="3797300" cy="3606800"/>
          </a:xfrm>
          <a:prstGeom prst="rect">
            <a:avLst/>
          </a:prstGeom>
          <a:noFill/>
          <a:ln w="25400">
            <a:solidFill>
              <a:schemeClr val="tx1"/>
            </a:solidFill>
            <a:miter lim="800000"/>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0495" name="Line 19"/>
          <p:cNvSpPr>
            <a:spLocks noChangeShapeType="1"/>
          </p:cNvSpPr>
          <p:nvPr/>
        </p:nvSpPr>
        <p:spPr bwMode="auto">
          <a:xfrm flipV="1">
            <a:off x="3200400" y="3657600"/>
            <a:ext cx="3048000" cy="609600"/>
          </a:xfrm>
          <a:prstGeom prst="line">
            <a:avLst/>
          </a:prstGeom>
          <a:noFill/>
          <a:ln w="25400">
            <a:solidFill>
              <a:schemeClr val="tx1"/>
            </a:solidFill>
            <a:round/>
            <a:headEnd/>
            <a:tailEnd type="triangle" w="med" len="med"/>
          </a:ln>
        </p:spPr>
        <p:txBody>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6" name="Slide Number Placeholder 15"/>
          <p:cNvSpPr>
            <a:spLocks noGrp="1"/>
          </p:cNvSpPr>
          <p:nvPr>
            <p:ph type="sldNum" sz="quarter" idx="12"/>
          </p:nvPr>
        </p:nvSpPr>
        <p:spPr/>
        <p:txBody>
          <a:bodyPr/>
          <a:lstStyle/>
          <a:p>
            <a:pPr>
              <a:defRPr/>
            </a:pPr>
            <a:fld id="{3F7196D5-118E-4CF5-BE9E-59E580DAE6C4}" type="slidenum">
              <a:rPr lang="en-US" smtClean="0">
                <a:solidFill>
                  <a:srgbClr val="000000"/>
                </a:solidFill>
              </a:rPr>
              <a:pPr>
                <a:defRPr/>
              </a:pPr>
              <a:t>12</a:t>
            </a:fld>
            <a:endParaRPr lang="en-US">
              <a:solidFill>
                <a:srgbClr val="0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Boosting  illustration</a:t>
            </a:r>
          </a:p>
        </p:txBody>
      </p:sp>
      <p:sp>
        <p:nvSpPr>
          <p:cNvPr id="21507" name="Oval 3"/>
          <p:cNvSpPr>
            <a:spLocks noChangeArrowheads="1"/>
          </p:cNvSpPr>
          <p:nvPr/>
        </p:nvSpPr>
        <p:spPr bwMode="auto">
          <a:xfrm>
            <a:off x="4735513" y="2379663"/>
            <a:ext cx="377825"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08" name="Oval 4"/>
          <p:cNvSpPr>
            <a:spLocks noChangeArrowheads="1"/>
          </p:cNvSpPr>
          <p:nvPr/>
        </p:nvSpPr>
        <p:spPr bwMode="auto">
          <a:xfrm>
            <a:off x="6122988" y="1981200"/>
            <a:ext cx="762000" cy="749300"/>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09" name="Oval 5"/>
          <p:cNvSpPr>
            <a:spLocks noChangeArrowheads="1"/>
          </p:cNvSpPr>
          <p:nvPr/>
        </p:nvSpPr>
        <p:spPr bwMode="auto">
          <a:xfrm>
            <a:off x="6811963" y="2738438"/>
            <a:ext cx="762000" cy="755650"/>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10" name="Oval 6"/>
          <p:cNvSpPr>
            <a:spLocks noChangeArrowheads="1"/>
          </p:cNvSpPr>
          <p:nvPr/>
        </p:nvSpPr>
        <p:spPr bwMode="auto">
          <a:xfrm>
            <a:off x="6634163" y="4010025"/>
            <a:ext cx="376237" cy="377825"/>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11" name="Oval 7"/>
          <p:cNvSpPr>
            <a:spLocks noChangeArrowheads="1"/>
          </p:cNvSpPr>
          <p:nvPr/>
        </p:nvSpPr>
        <p:spPr bwMode="auto">
          <a:xfrm>
            <a:off x="5562600" y="3667125"/>
            <a:ext cx="735013" cy="750888"/>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12" name="Oval 8"/>
          <p:cNvSpPr>
            <a:spLocks noChangeArrowheads="1"/>
          </p:cNvSpPr>
          <p:nvPr/>
        </p:nvSpPr>
        <p:spPr bwMode="auto">
          <a:xfrm>
            <a:off x="5619750" y="4506913"/>
            <a:ext cx="735013" cy="750887"/>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13" name="Oval 9"/>
          <p:cNvSpPr>
            <a:spLocks noChangeArrowheads="1"/>
          </p:cNvSpPr>
          <p:nvPr/>
        </p:nvSpPr>
        <p:spPr bwMode="auto">
          <a:xfrm>
            <a:off x="5791200" y="2760663"/>
            <a:ext cx="381000" cy="379412"/>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14" name="Oval 10"/>
          <p:cNvSpPr>
            <a:spLocks noChangeArrowheads="1"/>
          </p:cNvSpPr>
          <p:nvPr/>
        </p:nvSpPr>
        <p:spPr bwMode="auto">
          <a:xfrm>
            <a:off x="4262438" y="3155950"/>
            <a:ext cx="376237"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15" name="Oval 11"/>
          <p:cNvSpPr>
            <a:spLocks noChangeArrowheads="1"/>
          </p:cNvSpPr>
          <p:nvPr/>
        </p:nvSpPr>
        <p:spPr bwMode="auto">
          <a:xfrm>
            <a:off x="4724400" y="4352925"/>
            <a:ext cx="755650" cy="746125"/>
          </a:xfrm>
          <a:prstGeom prst="ellipse">
            <a:avLst/>
          </a:prstGeom>
          <a:solidFill>
            <a:srgbClr val="FF0000"/>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16" name="Rectangle 14"/>
          <p:cNvSpPr>
            <a:spLocks noChangeArrowheads="1"/>
          </p:cNvSpPr>
          <p:nvPr/>
        </p:nvSpPr>
        <p:spPr bwMode="auto">
          <a:xfrm>
            <a:off x="3975100" y="1905000"/>
            <a:ext cx="3797300" cy="3606800"/>
          </a:xfrm>
          <a:prstGeom prst="rect">
            <a:avLst/>
          </a:prstGeom>
          <a:noFill/>
          <a:ln w="25400">
            <a:solidFill>
              <a:schemeClr val="tx1"/>
            </a:solidFill>
            <a:miter lim="800000"/>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17" name="Text Box 15"/>
          <p:cNvSpPr txBox="1">
            <a:spLocks noChangeArrowheads="1"/>
          </p:cNvSpPr>
          <p:nvPr/>
        </p:nvSpPr>
        <p:spPr bwMode="auto">
          <a:xfrm>
            <a:off x="1981200" y="2940050"/>
            <a:ext cx="1136650" cy="641350"/>
          </a:xfrm>
          <a:prstGeom prst="rect">
            <a:avLst/>
          </a:prstGeom>
          <a:noFill/>
          <a:ln w="25400">
            <a:noFill/>
            <a:miter lim="800000"/>
            <a:headEnd/>
            <a:tailEnd/>
          </a:ln>
        </p:spPr>
        <p:txBody>
          <a:bodyPr wrap="none">
            <a:spAutoFit/>
          </a:bodyPr>
          <a:lstStyle/>
          <a:p>
            <a:pPr eaLnBrk="0" fontAlgn="base" hangingPunct="0">
              <a:spcBef>
                <a:spcPct val="0"/>
              </a:spcBef>
              <a:spcAft>
                <a:spcPct val="0"/>
              </a:spcAft>
            </a:pPr>
            <a:r>
              <a:rPr lang="en-US" b="1" smtClean="0">
                <a:solidFill>
                  <a:srgbClr val="000000"/>
                </a:solidFill>
                <a:latin typeface="Times New Roman" pitchFamily="18" charset="0"/>
                <a:cs typeface="Arial" pitchFamily="34" charset="0"/>
              </a:rPr>
              <a:t>Weights</a:t>
            </a:r>
          </a:p>
          <a:p>
            <a:pPr eaLnBrk="0" fontAlgn="base" hangingPunct="0">
              <a:spcBef>
                <a:spcPct val="0"/>
              </a:spcBef>
              <a:spcAft>
                <a:spcPct val="0"/>
              </a:spcAft>
            </a:pPr>
            <a:r>
              <a:rPr lang="en-US" b="1" smtClean="0">
                <a:solidFill>
                  <a:srgbClr val="000000"/>
                </a:solidFill>
                <a:latin typeface="Times New Roman" pitchFamily="18" charset="0"/>
                <a:cs typeface="Arial" pitchFamily="34" charset="0"/>
              </a:rPr>
              <a:t>Increased</a:t>
            </a:r>
          </a:p>
        </p:txBody>
      </p:sp>
      <p:sp>
        <p:nvSpPr>
          <p:cNvPr id="21518" name="Line 17"/>
          <p:cNvSpPr>
            <a:spLocks noChangeShapeType="1"/>
          </p:cNvSpPr>
          <p:nvPr/>
        </p:nvSpPr>
        <p:spPr bwMode="auto">
          <a:xfrm>
            <a:off x="3200400" y="3276600"/>
            <a:ext cx="2743200" cy="762000"/>
          </a:xfrm>
          <a:prstGeom prst="line">
            <a:avLst/>
          </a:prstGeom>
          <a:noFill/>
          <a:ln w="25400">
            <a:solidFill>
              <a:schemeClr val="tx1"/>
            </a:solidFill>
            <a:round/>
            <a:headEnd/>
            <a:tailEnd type="triangle" w="med" len="med"/>
          </a:ln>
        </p:spPr>
        <p:txBody>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19" name="Line 18"/>
          <p:cNvSpPr>
            <a:spLocks noChangeShapeType="1"/>
          </p:cNvSpPr>
          <p:nvPr/>
        </p:nvSpPr>
        <p:spPr bwMode="auto">
          <a:xfrm>
            <a:off x="3200400" y="3276600"/>
            <a:ext cx="2819400" cy="1676400"/>
          </a:xfrm>
          <a:prstGeom prst="line">
            <a:avLst/>
          </a:prstGeom>
          <a:noFill/>
          <a:ln w="25400">
            <a:solidFill>
              <a:schemeClr val="tx1"/>
            </a:solidFill>
            <a:round/>
            <a:headEnd/>
            <a:tailEnd type="triangle" w="med" len="med"/>
          </a:ln>
        </p:spPr>
        <p:txBody>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1520" name="Line 21"/>
          <p:cNvSpPr>
            <a:spLocks noChangeShapeType="1"/>
          </p:cNvSpPr>
          <p:nvPr/>
        </p:nvSpPr>
        <p:spPr bwMode="auto">
          <a:xfrm flipH="1" flipV="1">
            <a:off x="5943600" y="2057400"/>
            <a:ext cx="838200" cy="3048000"/>
          </a:xfrm>
          <a:prstGeom prst="line">
            <a:avLst/>
          </a:prstGeom>
          <a:noFill/>
          <a:ln w="25400">
            <a:solidFill>
              <a:schemeClr val="tx1"/>
            </a:solidFill>
            <a:prstDash val="dash"/>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7" name="Slide Number Placeholder 16"/>
          <p:cNvSpPr>
            <a:spLocks noGrp="1"/>
          </p:cNvSpPr>
          <p:nvPr>
            <p:ph type="sldNum" sz="quarter" idx="12"/>
          </p:nvPr>
        </p:nvSpPr>
        <p:spPr/>
        <p:txBody>
          <a:bodyPr/>
          <a:lstStyle/>
          <a:p>
            <a:pPr>
              <a:defRPr/>
            </a:pPr>
            <a:fld id="{3F7196D5-118E-4CF5-BE9E-59E580DAE6C4}" type="slidenum">
              <a:rPr lang="en-US" smtClean="0">
                <a:solidFill>
                  <a:srgbClr val="000000"/>
                </a:solidFill>
              </a:rPr>
              <a:pPr>
                <a:defRPr/>
              </a:pPr>
              <a:t>13</a:t>
            </a:fld>
            <a:endParaRPr lang="en-US">
              <a:solidFill>
                <a:srgbClr val="00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Boosting  illustration</a:t>
            </a:r>
          </a:p>
        </p:txBody>
      </p:sp>
      <p:sp>
        <p:nvSpPr>
          <p:cNvPr id="22531" name="Oval 3"/>
          <p:cNvSpPr>
            <a:spLocks noChangeArrowheads="1"/>
          </p:cNvSpPr>
          <p:nvPr/>
        </p:nvSpPr>
        <p:spPr bwMode="auto">
          <a:xfrm>
            <a:off x="4735513" y="2379663"/>
            <a:ext cx="377825"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2532" name="Oval 4"/>
          <p:cNvSpPr>
            <a:spLocks noChangeArrowheads="1"/>
          </p:cNvSpPr>
          <p:nvPr/>
        </p:nvSpPr>
        <p:spPr bwMode="auto">
          <a:xfrm>
            <a:off x="6122988" y="1981200"/>
            <a:ext cx="762000" cy="749300"/>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2533" name="Oval 5"/>
          <p:cNvSpPr>
            <a:spLocks noChangeArrowheads="1"/>
          </p:cNvSpPr>
          <p:nvPr/>
        </p:nvSpPr>
        <p:spPr bwMode="auto">
          <a:xfrm>
            <a:off x="6811963" y="2738438"/>
            <a:ext cx="762000" cy="755650"/>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2534" name="Oval 6"/>
          <p:cNvSpPr>
            <a:spLocks noChangeArrowheads="1"/>
          </p:cNvSpPr>
          <p:nvPr/>
        </p:nvSpPr>
        <p:spPr bwMode="auto">
          <a:xfrm>
            <a:off x="6634163" y="4010025"/>
            <a:ext cx="376237" cy="377825"/>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2535" name="Oval 7"/>
          <p:cNvSpPr>
            <a:spLocks noChangeArrowheads="1"/>
          </p:cNvSpPr>
          <p:nvPr/>
        </p:nvSpPr>
        <p:spPr bwMode="auto">
          <a:xfrm>
            <a:off x="5562600" y="3667125"/>
            <a:ext cx="735013" cy="750888"/>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2536" name="Oval 8"/>
          <p:cNvSpPr>
            <a:spLocks noChangeArrowheads="1"/>
          </p:cNvSpPr>
          <p:nvPr/>
        </p:nvSpPr>
        <p:spPr bwMode="auto">
          <a:xfrm>
            <a:off x="5619750" y="4506913"/>
            <a:ext cx="735013" cy="750887"/>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2537" name="Oval 9"/>
          <p:cNvSpPr>
            <a:spLocks noChangeArrowheads="1"/>
          </p:cNvSpPr>
          <p:nvPr/>
        </p:nvSpPr>
        <p:spPr bwMode="auto">
          <a:xfrm>
            <a:off x="5791200" y="2760663"/>
            <a:ext cx="381000" cy="379412"/>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2538" name="Oval 10"/>
          <p:cNvSpPr>
            <a:spLocks noChangeArrowheads="1"/>
          </p:cNvSpPr>
          <p:nvPr/>
        </p:nvSpPr>
        <p:spPr bwMode="auto">
          <a:xfrm>
            <a:off x="4262438" y="3155950"/>
            <a:ext cx="376237"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2539" name="Oval 11"/>
          <p:cNvSpPr>
            <a:spLocks noChangeArrowheads="1"/>
          </p:cNvSpPr>
          <p:nvPr/>
        </p:nvSpPr>
        <p:spPr bwMode="auto">
          <a:xfrm>
            <a:off x="4724400" y="4352925"/>
            <a:ext cx="755650" cy="746125"/>
          </a:xfrm>
          <a:prstGeom prst="ellipse">
            <a:avLst/>
          </a:prstGeom>
          <a:solidFill>
            <a:srgbClr val="FF0000"/>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2540" name="Line 12"/>
          <p:cNvSpPr>
            <a:spLocks noChangeShapeType="1"/>
          </p:cNvSpPr>
          <p:nvPr/>
        </p:nvSpPr>
        <p:spPr bwMode="auto">
          <a:xfrm flipH="1" flipV="1">
            <a:off x="5410200" y="2209800"/>
            <a:ext cx="152400" cy="3124200"/>
          </a:xfrm>
          <a:prstGeom prst="line">
            <a:avLst/>
          </a:prstGeom>
          <a:noFill/>
          <a:ln w="25400">
            <a:solidFill>
              <a:schemeClr val="tx1"/>
            </a:solidFill>
            <a:prstDash val="dash"/>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2541" name="Text Box 13"/>
          <p:cNvSpPr txBox="1">
            <a:spLocks noChangeArrowheads="1"/>
          </p:cNvSpPr>
          <p:nvPr/>
        </p:nvSpPr>
        <p:spPr bwMode="auto">
          <a:xfrm>
            <a:off x="1919288" y="3932238"/>
            <a:ext cx="1281112" cy="639762"/>
          </a:xfrm>
          <a:prstGeom prst="rect">
            <a:avLst/>
          </a:prstGeom>
          <a:noFill/>
          <a:ln w="25400">
            <a:noFill/>
            <a:miter lim="800000"/>
            <a:headEnd/>
            <a:tailEnd/>
          </a:ln>
        </p:spPr>
        <p:txBody>
          <a:bodyPr wrap="none">
            <a:spAutoFit/>
          </a:bodyPr>
          <a:lstStyle/>
          <a:p>
            <a:pPr algn="ctr" eaLnBrk="0" fontAlgn="base" hangingPunct="0">
              <a:spcBef>
                <a:spcPct val="0"/>
              </a:spcBef>
              <a:spcAft>
                <a:spcPct val="0"/>
              </a:spcAft>
            </a:pPr>
            <a:r>
              <a:rPr lang="en-US" b="1" smtClean="0">
                <a:solidFill>
                  <a:srgbClr val="000000"/>
                </a:solidFill>
                <a:latin typeface="Times New Roman" pitchFamily="18" charset="0"/>
                <a:cs typeface="Arial" pitchFamily="34" charset="0"/>
              </a:rPr>
              <a:t>Weak </a:t>
            </a:r>
          </a:p>
          <a:p>
            <a:pPr algn="ctr" eaLnBrk="0" fontAlgn="base" hangingPunct="0">
              <a:spcBef>
                <a:spcPct val="0"/>
              </a:spcBef>
              <a:spcAft>
                <a:spcPct val="0"/>
              </a:spcAft>
            </a:pPr>
            <a:r>
              <a:rPr lang="en-US" b="1" smtClean="0">
                <a:solidFill>
                  <a:srgbClr val="000000"/>
                </a:solidFill>
                <a:latin typeface="Times New Roman" pitchFamily="18" charset="0"/>
                <a:cs typeface="Arial" pitchFamily="34" charset="0"/>
              </a:rPr>
              <a:t>Classifier 3</a:t>
            </a:r>
          </a:p>
        </p:txBody>
      </p:sp>
      <p:sp>
        <p:nvSpPr>
          <p:cNvPr id="22542" name="Rectangle 14"/>
          <p:cNvSpPr>
            <a:spLocks noChangeArrowheads="1"/>
          </p:cNvSpPr>
          <p:nvPr/>
        </p:nvSpPr>
        <p:spPr bwMode="auto">
          <a:xfrm>
            <a:off x="3975100" y="1905000"/>
            <a:ext cx="3797300" cy="3606800"/>
          </a:xfrm>
          <a:prstGeom prst="rect">
            <a:avLst/>
          </a:prstGeom>
          <a:noFill/>
          <a:ln w="25400">
            <a:solidFill>
              <a:schemeClr val="tx1"/>
            </a:solidFill>
            <a:miter lim="800000"/>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2543" name="Line 18"/>
          <p:cNvSpPr>
            <a:spLocks noChangeShapeType="1"/>
          </p:cNvSpPr>
          <p:nvPr/>
        </p:nvSpPr>
        <p:spPr bwMode="auto">
          <a:xfrm flipV="1">
            <a:off x="3200400" y="4114800"/>
            <a:ext cx="2209800" cy="152400"/>
          </a:xfrm>
          <a:prstGeom prst="line">
            <a:avLst/>
          </a:prstGeom>
          <a:noFill/>
          <a:ln w="25400">
            <a:solidFill>
              <a:schemeClr val="tx1"/>
            </a:solidFill>
            <a:round/>
            <a:headEnd/>
            <a:tailEnd type="triangle" w="med" len="med"/>
          </a:ln>
        </p:spPr>
        <p:txBody>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6" name="Slide Number Placeholder 15"/>
          <p:cNvSpPr>
            <a:spLocks noGrp="1"/>
          </p:cNvSpPr>
          <p:nvPr>
            <p:ph type="sldNum" sz="quarter" idx="12"/>
          </p:nvPr>
        </p:nvSpPr>
        <p:spPr/>
        <p:txBody>
          <a:bodyPr/>
          <a:lstStyle/>
          <a:p>
            <a:pPr>
              <a:defRPr/>
            </a:pPr>
            <a:fld id="{3F7196D5-118E-4CF5-BE9E-59E580DAE6C4}" type="slidenum">
              <a:rPr lang="en-US" smtClean="0">
                <a:solidFill>
                  <a:srgbClr val="000000"/>
                </a:solidFill>
              </a:rPr>
              <a:pPr>
                <a:defRPr/>
              </a:pPr>
              <a:t>14</a:t>
            </a:fld>
            <a:endParaRPr lang="en-US">
              <a:solidFill>
                <a:srgbClr val="00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Boosting  illustration</a:t>
            </a:r>
          </a:p>
        </p:txBody>
      </p:sp>
      <p:sp>
        <p:nvSpPr>
          <p:cNvPr id="23555" name="Oval 3"/>
          <p:cNvSpPr>
            <a:spLocks noChangeArrowheads="1"/>
          </p:cNvSpPr>
          <p:nvPr/>
        </p:nvSpPr>
        <p:spPr bwMode="auto">
          <a:xfrm>
            <a:off x="4735513" y="2379663"/>
            <a:ext cx="377825"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56" name="Oval 4"/>
          <p:cNvSpPr>
            <a:spLocks noChangeArrowheads="1"/>
          </p:cNvSpPr>
          <p:nvPr/>
        </p:nvSpPr>
        <p:spPr bwMode="auto">
          <a:xfrm>
            <a:off x="6122988" y="1981200"/>
            <a:ext cx="762000" cy="749300"/>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57" name="Oval 5"/>
          <p:cNvSpPr>
            <a:spLocks noChangeArrowheads="1"/>
          </p:cNvSpPr>
          <p:nvPr/>
        </p:nvSpPr>
        <p:spPr bwMode="auto">
          <a:xfrm>
            <a:off x="6811963" y="2738438"/>
            <a:ext cx="762000" cy="755650"/>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58" name="Oval 6"/>
          <p:cNvSpPr>
            <a:spLocks noChangeArrowheads="1"/>
          </p:cNvSpPr>
          <p:nvPr/>
        </p:nvSpPr>
        <p:spPr bwMode="auto">
          <a:xfrm>
            <a:off x="6634163" y="4010025"/>
            <a:ext cx="376237" cy="377825"/>
          </a:xfrm>
          <a:prstGeom prst="ellipse">
            <a:avLst/>
          </a:prstGeom>
          <a:solidFill>
            <a:srgbClr val="3366FF"/>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59" name="Oval 7"/>
          <p:cNvSpPr>
            <a:spLocks noChangeArrowheads="1"/>
          </p:cNvSpPr>
          <p:nvPr/>
        </p:nvSpPr>
        <p:spPr bwMode="auto">
          <a:xfrm>
            <a:off x="5562600" y="3667125"/>
            <a:ext cx="735013" cy="750888"/>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60" name="Oval 8"/>
          <p:cNvSpPr>
            <a:spLocks noChangeArrowheads="1"/>
          </p:cNvSpPr>
          <p:nvPr/>
        </p:nvSpPr>
        <p:spPr bwMode="auto">
          <a:xfrm>
            <a:off x="5619750" y="4506913"/>
            <a:ext cx="735013" cy="750887"/>
          </a:xfrm>
          <a:prstGeom prst="ellipse">
            <a:avLst/>
          </a:prstGeom>
          <a:solidFill>
            <a:srgbClr val="3366FF"/>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61" name="Oval 9"/>
          <p:cNvSpPr>
            <a:spLocks noChangeArrowheads="1"/>
          </p:cNvSpPr>
          <p:nvPr/>
        </p:nvSpPr>
        <p:spPr bwMode="auto">
          <a:xfrm>
            <a:off x="5791200" y="2760663"/>
            <a:ext cx="381000" cy="379412"/>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62" name="Oval 10"/>
          <p:cNvSpPr>
            <a:spLocks noChangeArrowheads="1"/>
          </p:cNvSpPr>
          <p:nvPr/>
        </p:nvSpPr>
        <p:spPr bwMode="auto">
          <a:xfrm>
            <a:off x="4262438" y="3155950"/>
            <a:ext cx="376237" cy="381000"/>
          </a:xfrm>
          <a:prstGeom prst="ellipse">
            <a:avLst/>
          </a:prstGeom>
          <a:solidFill>
            <a:srgbClr val="FF0000"/>
          </a:solidFill>
          <a:ln w="25400">
            <a:solidFill>
              <a:schemeClr val="tx1"/>
            </a:solidFill>
            <a:round/>
            <a:headEnd/>
            <a:tailEnd/>
          </a:ln>
        </p:spPr>
        <p:txBody>
          <a:bodyPr wrap="none"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63" name="Oval 11"/>
          <p:cNvSpPr>
            <a:spLocks noChangeArrowheads="1"/>
          </p:cNvSpPr>
          <p:nvPr/>
        </p:nvSpPr>
        <p:spPr bwMode="auto">
          <a:xfrm>
            <a:off x="4724400" y="4352925"/>
            <a:ext cx="755650" cy="746125"/>
          </a:xfrm>
          <a:prstGeom prst="ellipse">
            <a:avLst/>
          </a:prstGeom>
          <a:solidFill>
            <a:srgbClr val="FF0000"/>
          </a:solidFill>
          <a:ln w="25400">
            <a:solidFill>
              <a:schemeClr val="tx1"/>
            </a:solidFill>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64" name="Line 12"/>
          <p:cNvSpPr>
            <a:spLocks noChangeShapeType="1"/>
          </p:cNvSpPr>
          <p:nvPr/>
        </p:nvSpPr>
        <p:spPr bwMode="auto">
          <a:xfrm flipH="1" flipV="1">
            <a:off x="5410200" y="2209800"/>
            <a:ext cx="152400" cy="3124200"/>
          </a:xfrm>
          <a:prstGeom prst="line">
            <a:avLst/>
          </a:prstGeom>
          <a:noFill/>
          <a:ln w="25400">
            <a:solidFill>
              <a:schemeClr val="tx1"/>
            </a:solidFill>
            <a:prstDash val="dash"/>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65" name="Rectangle 14"/>
          <p:cNvSpPr>
            <a:spLocks noChangeArrowheads="1"/>
          </p:cNvSpPr>
          <p:nvPr/>
        </p:nvSpPr>
        <p:spPr bwMode="auto">
          <a:xfrm>
            <a:off x="3975100" y="1905000"/>
            <a:ext cx="3797300" cy="3606800"/>
          </a:xfrm>
          <a:prstGeom prst="rect">
            <a:avLst/>
          </a:prstGeom>
          <a:noFill/>
          <a:ln w="25400">
            <a:solidFill>
              <a:schemeClr val="tx1"/>
            </a:solidFill>
            <a:miter lim="800000"/>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66" name="Text Box 19"/>
          <p:cNvSpPr txBox="1">
            <a:spLocks noChangeArrowheads="1"/>
          </p:cNvSpPr>
          <p:nvPr/>
        </p:nvSpPr>
        <p:spPr bwMode="auto">
          <a:xfrm>
            <a:off x="1143000" y="3198813"/>
            <a:ext cx="2776538" cy="915987"/>
          </a:xfrm>
          <a:prstGeom prst="rect">
            <a:avLst/>
          </a:prstGeom>
          <a:noFill/>
          <a:ln w="25400">
            <a:noFill/>
            <a:miter lim="800000"/>
            <a:headEnd/>
            <a:tailEnd/>
          </a:ln>
        </p:spPr>
        <p:txBody>
          <a:bodyPr>
            <a:spAutoFit/>
          </a:bodyPr>
          <a:lstStyle/>
          <a:p>
            <a:pPr eaLnBrk="0" fontAlgn="base" hangingPunct="0">
              <a:spcBef>
                <a:spcPct val="0"/>
              </a:spcBef>
              <a:spcAft>
                <a:spcPct val="0"/>
              </a:spcAft>
            </a:pPr>
            <a:r>
              <a:rPr lang="en-US" b="1" smtClean="0">
                <a:solidFill>
                  <a:srgbClr val="000000"/>
                </a:solidFill>
                <a:latin typeface="Times New Roman" pitchFamily="18" charset="0"/>
                <a:cs typeface="Arial" pitchFamily="34" charset="0"/>
              </a:rPr>
              <a:t>Final classifier is </a:t>
            </a:r>
          </a:p>
          <a:p>
            <a:pPr eaLnBrk="0" fontAlgn="base" hangingPunct="0">
              <a:spcBef>
                <a:spcPct val="0"/>
              </a:spcBef>
              <a:spcAft>
                <a:spcPct val="0"/>
              </a:spcAft>
            </a:pPr>
            <a:r>
              <a:rPr lang="en-US" b="1" smtClean="0">
                <a:solidFill>
                  <a:srgbClr val="000000"/>
                </a:solidFill>
                <a:latin typeface="Times New Roman" pitchFamily="18" charset="0"/>
                <a:cs typeface="Arial" pitchFamily="34" charset="0"/>
              </a:rPr>
              <a:t>a combination of weak classifiers</a:t>
            </a:r>
          </a:p>
        </p:txBody>
      </p:sp>
      <p:sp>
        <p:nvSpPr>
          <p:cNvPr id="23567" name="Line 20"/>
          <p:cNvSpPr>
            <a:spLocks noChangeShapeType="1"/>
          </p:cNvSpPr>
          <p:nvPr/>
        </p:nvSpPr>
        <p:spPr bwMode="auto">
          <a:xfrm flipH="1" flipV="1">
            <a:off x="5943600" y="2057400"/>
            <a:ext cx="838200" cy="3048000"/>
          </a:xfrm>
          <a:prstGeom prst="line">
            <a:avLst/>
          </a:prstGeom>
          <a:noFill/>
          <a:ln w="25400">
            <a:solidFill>
              <a:schemeClr val="tx1"/>
            </a:solidFill>
            <a:prstDash val="dash"/>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23568" name="Line 21"/>
          <p:cNvSpPr>
            <a:spLocks noChangeShapeType="1"/>
          </p:cNvSpPr>
          <p:nvPr/>
        </p:nvSpPr>
        <p:spPr bwMode="auto">
          <a:xfrm flipV="1">
            <a:off x="4354513" y="3417888"/>
            <a:ext cx="3227387" cy="381000"/>
          </a:xfrm>
          <a:prstGeom prst="line">
            <a:avLst/>
          </a:prstGeom>
          <a:noFill/>
          <a:ln w="25400">
            <a:solidFill>
              <a:schemeClr val="tx1"/>
            </a:solidFill>
            <a:prstDash val="dash"/>
            <a:round/>
            <a:headEnd/>
            <a:tailEnd/>
          </a:ln>
        </p:spPr>
        <p:txBody>
          <a:bodyPr anchor="ctr">
            <a:spAutoFit/>
          </a:bodyPr>
          <a:lstStyle/>
          <a:p>
            <a:pPr eaLnBrk="0" fontAlgn="base" hangingPunct="0">
              <a:spcBef>
                <a:spcPct val="0"/>
              </a:spcBef>
              <a:spcAft>
                <a:spcPct val="0"/>
              </a:spcAft>
            </a:pPr>
            <a:endParaRPr lang="en-US" sz="2400" b="1" smtClean="0">
              <a:solidFill>
                <a:srgbClr val="000000"/>
              </a:solidFill>
              <a:cs typeface="Arial" pitchFamily="34" charset="0"/>
            </a:endParaRPr>
          </a:p>
        </p:txBody>
      </p:sp>
      <p:sp>
        <p:nvSpPr>
          <p:cNvPr id="17" name="Slide Number Placeholder 16"/>
          <p:cNvSpPr>
            <a:spLocks noGrp="1"/>
          </p:cNvSpPr>
          <p:nvPr>
            <p:ph type="sldNum" sz="quarter" idx="12"/>
          </p:nvPr>
        </p:nvSpPr>
        <p:spPr/>
        <p:txBody>
          <a:bodyPr/>
          <a:lstStyle/>
          <a:p>
            <a:pPr>
              <a:defRPr/>
            </a:pPr>
            <a:fld id="{3F7196D5-118E-4CF5-BE9E-59E580DAE6C4}" type="slidenum">
              <a:rPr lang="en-US" smtClean="0">
                <a:solidFill>
                  <a:srgbClr val="000000"/>
                </a:solidFill>
              </a:rPr>
              <a:pPr>
                <a:defRPr/>
              </a:pPr>
              <a:t>15</a:t>
            </a:fld>
            <a:endParaRPr lang="en-US">
              <a:solidFill>
                <a:srgbClr val="00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Rectangle 2"/>
          <p:cNvSpPr txBox="1">
            <a:spLocks noChangeArrowheads="1"/>
          </p:cNvSpPr>
          <p:nvPr/>
        </p:nvSpPr>
        <p:spPr bwMode="auto">
          <a:xfrm>
            <a:off x="420439" y="299120"/>
            <a:ext cx="8328025"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a:lstStyle>
          <a:p>
            <a:r>
              <a:rPr lang="en-US" sz="2800" kern="0" dirty="0" smtClean="0">
                <a:solidFill>
                  <a:prstClr val="black"/>
                </a:solidFill>
                <a:latin typeface="Arial" pitchFamily="34" charset="0"/>
                <a:cs typeface="Arial" pitchFamily="34" charset="0"/>
              </a:rPr>
              <a:t>Discriminative classifier construction</a:t>
            </a:r>
          </a:p>
        </p:txBody>
      </p:sp>
      <p:pic>
        <p:nvPicPr>
          <p:cNvPr id="67" name="Picture 49" descr="boostingIcon"/>
          <p:cNvPicPr>
            <a:picLocks noChangeAspect="1" noChangeArrowheads="1"/>
          </p:cNvPicPr>
          <p:nvPr/>
        </p:nvPicPr>
        <p:blipFill>
          <a:blip r:embed="rId3"/>
          <a:srcRect/>
          <a:stretch>
            <a:fillRect/>
          </a:stretch>
        </p:blipFill>
        <p:spPr bwMode="auto">
          <a:xfrm>
            <a:off x="4140200" y="4025900"/>
            <a:ext cx="1079500" cy="1079500"/>
          </a:xfrm>
          <a:prstGeom prst="rect">
            <a:avLst/>
          </a:prstGeom>
          <a:noFill/>
          <a:ln w="9525">
            <a:noFill/>
            <a:miter lim="800000"/>
            <a:headEnd/>
            <a:tailEnd/>
          </a:ln>
        </p:spPr>
      </p:pic>
      <p:sp>
        <p:nvSpPr>
          <p:cNvPr id="68" name="Rectangle 3"/>
          <p:cNvSpPr>
            <a:spLocks noChangeArrowheads="1"/>
          </p:cNvSpPr>
          <p:nvPr/>
        </p:nvSpPr>
        <p:spPr bwMode="auto">
          <a:xfrm>
            <a:off x="503238" y="1052513"/>
            <a:ext cx="3875087" cy="2392362"/>
          </a:xfrm>
          <a:prstGeom prst="rect">
            <a:avLst/>
          </a:prstGeom>
          <a:noFill/>
          <a:ln w="9525">
            <a:solidFill>
              <a:srgbClr val="FF00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69" name="Rectangle 4"/>
          <p:cNvSpPr>
            <a:spLocks noChangeArrowheads="1"/>
          </p:cNvSpPr>
          <p:nvPr/>
        </p:nvSpPr>
        <p:spPr bwMode="auto">
          <a:xfrm>
            <a:off x="4673600" y="1066800"/>
            <a:ext cx="4368800" cy="2397125"/>
          </a:xfrm>
          <a:prstGeom prst="rect">
            <a:avLst/>
          </a:prstGeom>
          <a:noFill/>
          <a:ln w="9525">
            <a:solidFill>
              <a:srgbClr val="FF00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70" name="Rectangle 5"/>
          <p:cNvSpPr>
            <a:spLocks noChangeArrowheads="1"/>
          </p:cNvSpPr>
          <p:nvPr/>
        </p:nvSpPr>
        <p:spPr bwMode="auto">
          <a:xfrm>
            <a:off x="508000" y="3608388"/>
            <a:ext cx="2876550" cy="2616200"/>
          </a:xfrm>
          <a:prstGeom prst="rect">
            <a:avLst/>
          </a:prstGeom>
          <a:noFill/>
          <a:ln w="9525">
            <a:solidFill>
              <a:srgbClr val="FF00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71" name="Rectangle 6"/>
          <p:cNvSpPr>
            <a:spLocks noChangeArrowheads="1"/>
          </p:cNvSpPr>
          <p:nvPr/>
        </p:nvSpPr>
        <p:spPr bwMode="auto">
          <a:xfrm>
            <a:off x="6002338" y="3608388"/>
            <a:ext cx="3035300" cy="2632075"/>
          </a:xfrm>
          <a:prstGeom prst="rect">
            <a:avLst/>
          </a:prstGeom>
          <a:noFill/>
          <a:ln w="9525">
            <a:solidFill>
              <a:srgbClr val="FF00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pic>
        <p:nvPicPr>
          <p:cNvPr id="72" name="Picture 7"/>
          <p:cNvPicPr>
            <a:picLocks noChangeAspect="1" noChangeArrowheads="1"/>
          </p:cNvPicPr>
          <p:nvPr/>
        </p:nvPicPr>
        <p:blipFill>
          <a:blip r:embed="rId4"/>
          <a:srcRect/>
          <a:stretch>
            <a:fillRect/>
          </a:stretch>
        </p:blipFill>
        <p:spPr bwMode="auto">
          <a:xfrm>
            <a:off x="2033588" y="1647825"/>
            <a:ext cx="317500" cy="287338"/>
          </a:xfrm>
          <a:prstGeom prst="rect">
            <a:avLst/>
          </a:prstGeom>
          <a:noFill/>
          <a:ln w="9525">
            <a:solidFill>
              <a:srgbClr val="E60500"/>
            </a:solidFill>
            <a:miter lim="800000"/>
            <a:headEnd/>
            <a:tailEnd/>
          </a:ln>
        </p:spPr>
      </p:pic>
      <p:pic>
        <p:nvPicPr>
          <p:cNvPr id="73" name="Picture 8"/>
          <p:cNvPicPr>
            <a:picLocks noChangeAspect="1" noChangeArrowheads="1"/>
          </p:cNvPicPr>
          <p:nvPr/>
        </p:nvPicPr>
        <p:blipFill>
          <a:blip r:embed="rId5"/>
          <a:srcRect/>
          <a:stretch>
            <a:fillRect/>
          </a:stretch>
        </p:blipFill>
        <p:spPr bwMode="auto">
          <a:xfrm>
            <a:off x="595313" y="1487488"/>
            <a:ext cx="836612" cy="788987"/>
          </a:xfrm>
          <a:prstGeom prst="rect">
            <a:avLst/>
          </a:prstGeom>
          <a:noFill/>
          <a:ln w="9525">
            <a:noFill/>
            <a:miter lim="800000"/>
            <a:headEnd/>
            <a:tailEnd/>
          </a:ln>
        </p:spPr>
      </p:pic>
      <p:pic>
        <p:nvPicPr>
          <p:cNvPr id="74" name="Picture 9"/>
          <p:cNvPicPr>
            <a:picLocks noChangeAspect="1" noChangeArrowheads="1"/>
          </p:cNvPicPr>
          <p:nvPr/>
        </p:nvPicPr>
        <p:blipFill>
          <a:blip r:embed="rId6"/>
          <a:srcRect l="22574" t="23128" r="14514"/>
          <a:stretch>
            <a:fillRect/>
          </a:stretch>
        </p:blipFill>
        <p:spPr bwMode="auto">
          <a:xfrm>
            <a:off x="2874963" y="1582738"/>
            <a:ext cx="658812" cy="727075"/>
          </a:xfrm>
          <a:prstGeom prst="rect">
            <a:avLst/>
          </a:prstGeom>
          <a:noFill/>
          <a:ln w="9525">
            <a:noFill/>
            <a:miter lim="800000"/>
            <a:headEnd/>
            <a:tailEnd/>
          </a:ln>
        </p:spPr>
      </p:pic>
      <p:pic>
        <p:nvPicPr>
          <p:cNvPr id="75" name="Picture 10"/>
          <p:cNvPicPr>
            <a:picLocks noChangeAspect="1" noChangeArrowheads="1"/>
          </p:cNvPicPr>
          <p:nvPr/>
        </p:nvPicPr>
        <p:blipFill>
          <a:blip r:embed="rId7"/>
          <a:srcRect/>
          <a:stretch>
            <a:fillRect/>
          </a:stretch>
        </p:blipFill>
        <p:spPr bwMode="auto">
          <a:xfrm>
            <a:off x="1481138" y="1989138"/>
            <a:ext cx="319087" cy="287337"/>
          </a:xfrm>
          <a:prstGeom prst="rect">
            <a:avLst/>
          </a:prstGeom>
          <a:noFill/>
          <a:ln w="9525">
            <a:solidFill>
              <a:srgbClr val="E60500"/>
            </a:solidFill>
            <a:miter lim="800000"/>
            <a:headEnd/>
            <a:tailEnd/>
          </a:ln>
        </p:spPr>
      </p:pic>
      <p:pic>
        <p:nvPicPr>
          <p:cNvPr id="76" name="Picture 11"/>
          <p:cNvPicPr>
            <a:picLocks noChangeAspect="1" noChangeArrowheads="1"/>
          </p:cNvPicPr>
          <p:nvPr/>
        </p:nvPicPr>
        <p:blipFill>
          <a:blip r:embed="rId8"/>
          <a:srcRect/>
          <a:stretch>
            <a:fillRect/>
          </a:stretch>
        </p:blipFill>
        <p:spPr bwMode="auto">
          <a:xfrm>
            <a:off x="1920875" y="2066925"/>
            <a:ext cx="319088" cy="285750"/>
          </a:xfrm>
          <a:prstGeom prst="rect">
            <a:avLst/>
          </a:prstGeom>
          <a:noFill/>
          <a:ln w="9525">
            <a:solidFill>
              <a:srgbClr val="E60500"/>
            </a:solidFill>
            <a:miter lim="800000"/>
            <a:headEnd/>
            <a:tailEnd/>
          </a:ln>
        </p:spPr>
      </p:pic>
      <p:pic>
        <p:nvPicPr>
          <p:cNvPr id="77" name="Picture 12"/>
          <p:cNvPicPr>
            <a:picLocks noChangeAspect="1" noChangeArrowheads="1"/>
          </p:cNvPicPr>
          <p:nvPr/>
        </p:nvPicPr>
        <p:blipFill>
          <a:blip r:embed="rId9"/>
          <a:srcRect/>
          <a:stretch>
            <a:fillRect/>
          </a:stretch>
        </p:blipFill>
        <p:spPr bwMode="auto">
          <a:xfrm>
            <a:off x="1601788" y="1709738"/>
            <a:ext cx="319087" cy="285750"/>
          </a:xfrm>
          <a:prstGeom prst="rect">
            <a:avLst/>
          </a:prstGeom>
          <a:noFill/>
          <a:ln w="9525">
            <a:solidFill>
              <a:srgbClr val="E60500"/>
            </a:solidFill>
            <a:miter lim="800000"/>
            <a:headEnd/>
            <a:tailEnd/>
          </a:ln>
        </p:spPr>
      </p:pic>
      <p:pic>
        <p:nvPicPr>
          <p:cNvPr id="78" name="Picture 13"/>
          <p:cNvPicPr>
            <a:picLocks noChangeAspect="1" noChangeArrowheads="1"/>
          </p:cNvPicPr>
          <p:nvPr/>
        </p:nvPicPr>
        <p:blipFill>
          <a:blip r:embed="rId10"/>
          <a:srcRect/>
          <a:stretch>
            <a:fillRect/>
          </a:stretch>
        </p:blipFill>
        <p:spPr bwMode="auto">
          <a:xfrm>
            <a:off x="2190750" y="2006600"/>
            <a:ext cx="298450" cy="287338"/>
          </a:xfrm>
          <a:prstGeom prst="rect">
            <a:avLst/>
          </a:prstGeom>
          <a:noFill/>
          <a:ln w="9525">
            <a:solidFill>
              <a:srgbClr val="E60500"/>
            </a:solidFill>
            <a:miter lim="800000"/>
            <a:headEnd/>
            <a:tailEnd/>
          </a:ln>
        </p:spPr>
      </p:pic>
      <p:pic>
        <p:nvPicPr>
          <p:cNvPr id="79" name="Picture 14"/>
          <p:cNvPicPr>
            <a:picLocks noChangeAspect="1" noChangeArrowheads="1"/>
          </p:cNvPicPr>
          <p:nvPr/>
        </p:nvPicPr>
        <p:blipFill>
          <a:blip r:embed="rId11"/>
          <a:srcRect/>
          <a:stretch>
            <a:fillRect/>
          </a:stretch>
        </p:blipFill>
        <p:spPr bwMode="auto">
          <a:xfrm>
            <a:off x="2339975" y="1760538"/>
            <a:ext cx="317500" cy="285750"/>
          </a:xfrm>
          <a:prstGeom prst="rect">
            <a:avLst/>
          </a:prstGeom>
          <a:noFill/>
          <a:ln w="9525">
            <a:solidFill>
              <a:srgbClr val="E60500"/>
            </a:solidFill>
            <a:miter lim="800000"/>
            <a:headEnd/>
            <a:tailEnd/>
          </a:ln>
        </p:spPr>
      </p:pic>
      <p:sp>
        <p:nvSpPr>
          <p:cNvPr id="80" name="Text Box 15"/>
          <p:cNvSpPr txBox="1">
            <a:spLocks noChangeArrowheads="1"/>
          </p:cNvSpPr>
          <p:nvPr/>
        </p:nvSpPr>
        <p:spPr bwMode="auto">
          <a:xfrm>
            <a:off x="1584325" y="2382838"/>
            <a:ext cx="949325" cy="244475"/>
          </a:xfrm>
          <a:prstGeom prst="rect">
            <a:avLst/>
          </a:prstGeom>
          <a:noFill/>
          <a:ln w="9525">
            <a:noFill/>
            <a:miter lim="800000"/>
            <a:headEnd/>
            <a:tailEnd/>
          </a:ln>
        </p:spPr>
        <p:txBody>
          <a:bodyPr wrap="none">
            <a:spAutoFit/>
          </a:bodyPr>
          <a:lstStyle/>
          <a:p>
            <a:pPr fontAlgn="base">
              <a:spcBef>
                <a:spcPct val="0"/>
              </a:spcBef>
              <a:spcAft>
                <a:spcPct val="0"/>
              </a:spcAft>
            </a:pPr>
            <a:r>
              <a:rPr lang="en-US" sz="1000">
                <a:solidFill>
                  <a:srgbClr val="000099"/>
                </a:solidFill>
                <a:latin typeface="Arial" charset="0"/>
                <a:cs typeface="Arial" charset="0"/>
              </a:rPr>
              <a:t>10</a:t>
            </a:r>
            <a:r>
              <a:rPr lang="en-US" sz="1000" baseline="30000">
                <a:solidFill>
                  <a:srgbClr val="000099"/>
                </a:solidFill>
                <a:latin typeface="Arial" charset="0"/>
                <a:cs typeface="Arial" charset="0"/>
              </a:rPr>
              <a:t>6</a:t>
            </a:r>
            <a:r>
              <a:rPr lang="en-US" sz="1000">
                <a:solidFill>
                  <a:srgbClr val="000099"/>
                </a:solidFill>
                <a:latin typeface="Arial" charset="0"/>
                <a:cs typeface="Arial" charset="0"/>
              </a:rPr>
              <a:t> examples</a:t>
            </a:r>
          </a:p>
        </p:txBody>
      </p:sp>
      <p:sp>
        <p:nvSpPr>
          <p:cNvPr id="81" name="Line 16"/>
          <p:cNvSpPr>
            <a:spLocks noChangeShapeType="1"/>
          </p:cNvSpPr>
          <p:nvPr/>
        </p:nvSpPr>
        <p:spPr bwMode="auto">
          <a:xfrm>
            <a:off x="1333500" y="1854200"/>
            <a:ext cx="146050" cy="71438"/>
          </a:xfrm>
          <a:prstGeom prst="line">
            <a:avLst/>
          </a:prstGeom>
          <a:noFill/>
          <a:ln w="9525">
            <a:solidFill>
              <a:srgbClr val="FFFFFF"/>
            </a:solidFill>
            <a:round/>
            <a:headEnd/>
            <a:tailEnd type="triangle" w="med" len="me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82" name="Line 17"/>
          <p:cNvSpPr>
            <a:spLocks noChangeShapeType="1"/>
          </p:cNvSpPr>
          <p:nvPr/>
        </p:nvSpPr>
        <p:spPr bwMode="auto">
          <a:xfrm flipV="1">
            <a:off x="2616200" y="2120900"/>
            <a:ext cx="155575" cy="96838"/>
          </a:xfrm>
          <a:prstGeom prst="line">
            <a:avLst/>
          </a:prstGeom>
          <a:noFill/>
          <a:ln w="9525">
            <a:solidFill>
              <a:srgbClr val="FFFFFF"/>
            </a:solidFill>
            <a:round/>
            <a:headEnd/>
            <a:tailEnd type="triangle" w="med" len="me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83" name="Rectangle 18"/>
          <p:cNvSpPr>
            <a:spLocks noChangeArrowheads="1"/>
          </p:cNvSpPr>
          <p:nvPr/>
        </p:nvSpPr>
        <p:spPr bwMode="auto">
          <a:xfrm>
            <a:off x="568325" y="1139825"/>
            <a:ext cx="1936750" cy="366713"/>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99"/>
                </a:solidFill>
                <a:latin typeface="Arial" charset="0"/>
                <a:cs typeface="Arial" charset="0"/>
              </a:rPr>
              <a:t>Nearest neighbor</a:t>
            </a:r>
          </a:p>
        </p:txBody>
      </p:sp>
      <p:sp>
        <p:nvSpPr>
          <p:cNvPr id="84" name="Text Box 19"/>
          <p:cNvSpPr txBox="1">
            <a:spLocks noChangeArrowheads="1"/>
          </p:cNvSpPr>
          <p:nvPr/>
        </p:nvSpPr>
        <p:spPr bwMode="auto">
          <a:xfrm>
            <a:off x="468313" y="2633663"/>
            <a:ext cx="4356100" cy="641350"/>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000099"/>
                </a:solidFill>
                <a:latin typeface="Arial" charset="0"/>
                <a:cs typeface="Arial" charset="0"/>
              </a:rPr>
              <a:t>Shakhnarovich, Viola, Darrell 2003</a:t>
            </a:r>
          </a:p>
          <a:p>
            <a:pPr fontAlgn="base">
              <a:spcBef>
                <a:spcPct val="0"/>
              </a:spcBef>
              <a:spcAft>
                <a:spcPct val="0"/>
              </a:spcAft>
            </a:pPr>
            <a:r>
              <a:rPr lang="en-US">
                <a:solidFill>
                  <a:srgbClr val="000099"/>
                </a:solidFill>
                <a:latin typeface="Arial" charset="0"/>
                <a:cs typeface="Arial" charset="0"/>
              </a:rPr>
              <a:t>Berg, Berg, Malik 2005...</a:t>
            </a:r>
          </a:p>
        </p:txBody>
      </p:sp>
      <p:sp>
        <p:nvSpPr>
          <p:cNvPr id="85" name="Rectangle 20"/>
          <p:cNvSpPr>
            <a:spLocks noChangeArrowheads="1"/>
          </p:cNvSpPr>
          <p:nvPr/>
        </p:nvSpPr>
        <p:spPr bwMode="auto">
          <a:xfrm>
            <a:off x="4756150" y="1119188"/>
            <a:ext cx="18351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99"/>
                </a:solidFill>
                <a:latin typeface="Arial" charset="0"/>
                <a:cs typeface="Arial" charset="0"/>
              </a:rPr>
              <a:t>Neural networks</a:t>
            </a:r>
          </a:p>
        </p:txBody>
      </p:sp>
      <p:sp>
        <p:nvSpPr>
          <p:cNvPr id="86" name="Text Box 21"/>
          <p:cNvSpPr txBox="1">
            <a:spLocks noChangeArrowheads="1"/>
          </p:cNvSpPr>
          <p:nvPr/>
        </p:nvSpPr>
        <p:spPr bwMode="auto">
          <a:xfrm>
            <a:off x="4802188" y="2528888"/>
            <a:ext cx="3930650" cy="1465262"/>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99"/>
                </a:solidFill>
                <a:latin typeface="Arial" charset="0"/>
                <a:cs typeface="Arial" charset="0"/>
              </a:rPr>
              <a:t>LeCun, Bottou, Bengio, Haffner 1998</a:t>
            </a:r>
          </a:p>
          <a:p>
            <a:pPr fontAlgn="base">
              <a:spcBef>
                <a:spcPct val="0"/>
              </a:spcBef>
              <a:spcAft>
                <a:spcPct val="0"/>
              </a:spcAft>
            </a:pPr>
            <a:r>
              <a:rPr lang="en-US">
                <a:solidFill>
                  <a:srgbClr val="000099"/>
                </a:solidFill>
                <a:latin typeface="Arial" charset="0"/>
                <a:cs typeface="Arial" charset="0"/>
              </a:rPr>
              <a:t>Rowley, Baluja, Kanade 1998</a:t>
            </a:r>
          </a:p>
          <a:p>
            <a:pPr fontAlgn="base">
              <a:spcBef>
                <a:spcPct val="0"/>
              </a:spcBef>
              <a:spcAft>
                <a:spcPct val="0"/>
              </a:spcAft>
            </a:pPr>
            <a:r>
              <a:rPr lang="en-US">
                <a:solidFill>
                  <a:srgbClr val="000099"/>
                </a:solidFill>
                <a:latin typeface="Arial" charset="0"/>
                <a:cs typeface="Arial" charset="0"/>
              </a:rPr>
              <a:t>…</a:t>
            </a:r>
          </a:p>
          <a:p>
            <a:pPr fontAlgn="base">
              <a:spcBef>
                <a:spcPct val="0"/>
              </a:spcBef>
              <a:spcAft>
                <a:spcPct val="0"/>
              </a:spcAft>
            </a:pPr>
            <a:endParaRPr lang="en-US">
              <a:solidFill>
                <a:srgbClr val="000099"/>
              </a:solidFill>
              <a:latin typeface="Arial" charset="0"/>
              <a:cs typeface="Arial" charset="0"/>
            </a:endParaRPr>
          </a:p>
          <a:p>
            <a:pPr fontAlgn="base">
              <a:spcBef>
                <a:spcPct val="0"/>
              </a:spcBef>
              <a:spcAft>
                <a:spcPct val="0"/>
              </a:spcAft>
            </a:pPr>
            <a:endParaRPr lang="en-US">
              <a:solidFill>
                <a:srgbClr val="000099"/>
              </a:solidFill>
              <a:latin typeface="Arial" charset="0"/>
              <a:cs typeface="Arial" charset="0"/>
            </a:endParaRPr>
          </a:p>
        </p:txBody>
      </p:sp>
      <p:sp>
        <p:nvSpPr>
          <p:cNvPr id="87" name="Rectangle 22"/>
          <p:cNvSpPr>
            <a:spLocks noChangeArrowheads="1"/>
          </p:cNvSpPr>
          <p:nvPr/>
        </p:nvSpPr>
        <p:spPr bwMode="auto">
          <a:xfrm>
            <a:off x="533400" y="3671888"/>
            <a:ext cx="2749550" cy="366712"/>
          </a:xfrm>
          <a:prstGeom prst="rect">
            <a:avLst/>
          </a:prstGeom>
          <a:noFill/>
          <a:ln w="9525">
            <a:noFill/>
            <a:miter lim="800000"/>
            <a:headEnd/>
            <a:tailEnd/>
          </a:ln>
        </p:spPr>
        <p:txBody>
          <a:bodyPr wrap="none">
            <a:spAutoFit/>
          </a:bodyPr>
          <a:lstStyle/>
          <a:p>
            <a:pPr fontAlgn="base">
              <a:spcBef>
                <a:spcPct val="20000"/>
              </a:spcBef>
              <a:spcAft>
                <a:spcPct val="0"/>
              </a:spcAft>
            </a:pPr>
            <a:r>
              <a:rPr lang="en-US">
                <a:solidFill>
                  <a:srgbClr val="000099"/>
                </a:solidFill>
                <a:latin typeface="Arial" charset="0"/>
                <a:cs typeface="Arial" charset="0"/>
              </a:rPr>
              <a:t>Support Vector Machines</a:t>
            </a:r>
          </a:p>
        </p:txBody>
      </p:sp>
      <p:sp>
        <p:nvSpPr>
          <p:cNvPr id="88" name="Rectangle 23"/>
          <p:cNvSpPr>
            <a:spLocks noChangeArrowheads="1"/>
          </p:cNvSpPr>
          <p:nvPr/>
        </p:nvSpPr>
        <p:spPr bwMode="auto">
          <a:xfrm>
            <a:off x="6070600" y="3648075"/>
            <a:ext cx="2927350" cy="366713"/>
          </a:xfrm>
          <a:prstGeom prst="rect">
            <a:avLst/>
          </a:prstGeom>
          <a:noFill/>
          <a:ln w="9525">
            <a:noFill/>
            <a:miter lim="800000"/>
            <a:headEnd/>
            <a:tailEnd/>
          </a:ln>
        </p:spPr>
        <p:txBody>
          <a:bodyPr wrap="none">
            <a:spAutoFit/>
          </a:bodyPr>
          <a:lstStyle/>
          <a:p>
            <a:pPr fontAlgn="base">
              <a:spcBef>
                <a:spcPct val="20000"/>
              </a:spcBef>
              <a:spcAft>
                <a:spcPct val="0"/>
              </a:spcAft>
            </a:pPr>
            <a:r>
              <a:rPr lang="en-US">
                <a:solidFill>
                  <a:srgbClr val="000099"/>
                </a:solidFill>
                <a:latin typeface="Arial" charset="0"/>
                <a:cs typeface="Arial" charset="0"/>
              </a:rPr>
              <a:t>Conditional Random Fields</a:t>
            </a:r>
          </a:p>
        </p:txBody>
      </p:sp>
      <p:sp>
        <p:nvSpPr>
          <p:cNvPr id="89" name="Oval 24"/>
          <p:cNvSpPr>
            <a:spLocks noChangeArrowheads="1"/>
          </p:cNvSpPr>
          <p:nvPr/>
        </p:nvSpPr>
        <p:spPr bwMode="auto">
          <a:xfrm>
            <a:off x="6570663" y="4148138"/>
            <a:ext cx="287337" cy="207962"/>
          </a:xfrm>
          <a:prstGeom prst="ellipse">
            <a:avLst/>
          </a:prstGeom>
          <a:noFill/>
          <a:ln w="38100">
            <a:solidFill>
              <a:srgbClr val="FF00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0" name="Oval 25"/>
          <p:cNvSpPr>
            <a:spLocks noChangeArrowheads="1"/>
          </p:cNvSpPr>
          <p:nvPr/>
        </p:nvSpPr>
        <p:spPr bwMode="auto">
          <a:xfrm>
            <a:off x="6570663" y="4770438"/>
            <a:ext cx="287337" cy="206375"/>
          </a:xfrm>
          <a:prstGeom prst="ellipse">
            <a:avLst/>
          </a:prstGeom>
          <a:solidFill>
            <a:srgbClr val="0066FF"/>
          </a:solidFill>
          <a:ln w="38100">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1" name="Line 26"/>
          <p:cNvSpPr>
            <a:spLocks noChangeShapeType="1"/>
          </p:cNvSpPr>
          <p:nvPr/>
        </p:nvSpPr>
        <p:spPr bwMode="auto">
          <a:xfrm>
            <a:off x="6713538" y="4356100"/>
            <a:ext cx="0" cy="414338"/>
          </a:xfrm>
          <a:prstGeom prst="line">
            <a:avLst/>
          </a:prstGeom>
          <a:noFill/>
          <a:ln w="38100">
            <a:solidFill>
              <a:srgbClr val="FF00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2" name="Oval 27"/>
          <p:cNvSpPr>
            <a:spLocks noChangeArrowheads="1"/>
          </p:cNvSpPr>
          <p:nvPr/>
        </p:nvSpPr>
        <p:spPr bwMode="auto">
          <a:xfrm>
            <a:off x="7129463" y="4148138"/>
            <a:ext cx="287337" cy="207962"/>
          </a:xfrm>
          <a:prstGeom prst="ellipse">
            <a:avLst/>
          </a:prstGeom>
          <a:noFill/>
          <a:ln w="38100">
            <a:solidFill>
              <a:srgbClr val="FF00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3" name="Oval 28"/>
          <p:cNvSpPr>
            <a:spLocks noChangeArrowheads="1"/>
          </p:cNvSpPr>
          <p:nvPr/>
        </p:nvSpPr>
        <p:spPr bwMode="auto">
          <a:xfrm>
            <a:off x="7129463" y="4770438"/>
            <a:ext cx="287337" cy="206375"/>
          </a:xfrm>
          <a:prstGeom prst="ellipse">
            <a:avLst/>
          </a:prstGeom>
          <a:solidFill>
            <a:srgbClr val="0066FF"/>
          </a:solidFill>
          <a:ln w="38100">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4" name="Line 29"/>
          <p:cNvSpPr>
            <a:spLocks noChangeShapeType="1"/>
          </p:cNvSpPr>
          <p:nvPr/>
        </p:nvSpPr>
        <p:spPr bwMode="auto">
          <a:xfrm>
            <a:off x="7272338" y="4343400"/>
            <a:ext cx="0" cy="414338"/>
          </a:xfrm>
          <a:prstGeom prst="line">
            <a:avLst/>
          </a:prstGeom>
          <a:noFill/>
          <a:ln w="38100">
            <a:solidFill>
              <a:srgbClr val="FF00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5" name="Line 30"/>
          <p:cNvSpPr>
            <a:spLocks noChangeShapeType="1"/>
          </p:cNvSpPr>
          <p:nvPr/>
        </p:nvSpPr>
        <p:spPr bwMode="auto">
          <a:xfrm>
            <a:off x="6858000" y="4254500"/>
            <a:ext cx="271463" cy="0"/>
          </a:xfrm>
          <a:prstGeom prst="line">
            <a:avLst/>
          </a:prstGeom>
          <a:noFill/>
          <a:ln w="38100">
            <a:solidFill>
              <a:srgbClr val="FF00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6" name="Rectangle 31"/>
          <p:cNvSpPr>
            <a:spLocks noChangeArrowheads="1"/>
          </p:cNvSpPr>
          <p:nvPr/>
        </p:nvSpPr>
        <p:spPr bwMode="auto">
          <a:xfrm>
            <a:off x="6118225" y="5186363"/>
            <a:ext cx="2990850" cy="915987"/>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000099"/>
                </a:solidFill>
                <a:latin typeface="Arial" charset="0"/>
                <a:cs typeface="Arial" charset="0"/>
              </a:rPr>
              <a:t>McCallum, Freitag, Pereira 2000; Kumar, Hebert 2003</a:t>
            </a:r>
          </a:p>
          <a:p>
            <a:pPr fontAlgn="base">
              <a:spcBef>
                <a:spcPct val="0"/>
              </a:spcBef>
              <a:spcAft>
                <a:spcPct val="0"/>
              </a:spcAft>
            </a:pPr>
            <a:r>
              <a:rPr lang="en-US">
                <a:solidFill>
                  <a:srgbClr val="000099"/>
                </a:solidFill>
                <a:latin typeface="Arial" charset="0"/>
                <a:cs typeface="Arial" charset="0"/>
              </a:rPr>
              <a:t>…</a:t>
            </a:r>
          </a:p>
        </p:txBody>
      </p:sp>
      <p:pic>
        <p:nvPicPr>
          <p:cNvPr id="97" name="Picture 32"/>
          <p:cNvPicPr>
            <a:picLocks noChangeAspect="1" noChangeArrowheads="1"/>
          </p:cNvPicPr>
          <p:nvPr/>
        </p:nvPicPr>
        <p:blipFill>
          <a:blip r:embed="rId12"/>
          <a:srcRect/>
          <a:stretch>
            <a:fillRect/>
          </a:stretch>
        </p:blipFill>
        <p:spPr bwMode="auto">
          <a:xfrm>
            <a:off x="4843463" y="1409700"/>
            <a:ext cx="3068637" cy="919163"/>
          </a:xfrm>
          <a:prstGeom prst="rect">
            <a:avLst/>
          </a:prstGeom>
          <a:noFill/>
          <a:ln w="9525">
            <a:noFill/>
            <a:miter lim="800000"/>
            <a:headEnd/>
            <a:tailEnd/>
          </a:ln>
        </p:spPr>
      </p:pic>
      <p:pic>
        <p:nvPicPr>
          <p:cNvPr id="98" name="Picture 33"/>
          <p:cNvPicPr>
            <a:picLocks noChangeAspect="1" noChangeArrowheads="1"/>
          </p:cNvPicPr>
          <p:nvPr/>
        </p:nvPicPr>
        <p:blipFill>
          <a:blip r:embed="rId13"/>
          <a:srcRect l="5177" t="24107" r="31807" b="15349"/>
          <a:stretch>
            <a:fillRect/>
          </a:stretch>
        </p:blipFill>
        <p:spPr bwMode="auto">
          <a:xfrm>
            <a:off x="650875" y="4017963"/>
            <a:ext cx="1508125" cy="1089025"/>
          </a:xfrm>
          <a:prstGeom prst="rect">
            <a:avLst/>
          </a:prstGeom>
          <a:noFill/>
          <a:ln w="9525">
            <a:noFill/>
            <a:miter lim="800000"/>
            <a:headEnd/>
            <a:tailEnd/>
          </a:ln>
        </p:spPr>
      </p:pic>
      <p:sp>
        <p:nvSpPr>
          <p:cNvPr id="99" name="Oval 34"/>
          <p:cNvSpPr>
            <a:spLocks noChangeArrowheads="1"/>
          </p:cNvSpPr>
          <p:nvPr/>
        </p:nvSpPr>
        <p:spPr bwMode="auto">
          <a:xfrm>
            <a:off x="1254125" y="4246563"/>
            <a:ext cx="92075" cy="88900"/>
          </a:xfrm>
          <a:prstGeom prst="ellipse">
            <a:avLst/>
          </a:prstGeom>
          <a:solidFill>
            <a:srgbClr val="0066FF"/>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0" name="Oval 35"/>
          <p:cNvSpPr>
            <a:spLocks noChangeArrowheads="1"/>
          </p:cNvSpPr>
          <p:nvPr/>
        </p:nvSpPr>
        <p:spPr bwMode="auto">
          <a:xfrm>
            <a:off x="1627188" y="4010025"/>
            <a:ext cx="92075" cy="88900"/>
          </a:xfrm>
          <a:prstGeom prst="ellipse">
            <a:avLst/>
          </a:prstGeom>
          <a:solidFill>
            <a:srgbClr val="0066FF"/>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1" name="Oval 36"/>
          <p:cNvSpPr>
            <a:spLocks noChangeArrowheads="1"/>
          </p:cNvSpPr>
          <p:nvPr/>
        </p:nvSpPr>
        <p:spPr bwMode="auto">
          <a:xfrm>
            <a:off x="1033463" y="4725988"/>
            <a:ext cx="92075" cy="88900"/>
          </a:xfrm>
          <a:prstGeom prst="ellipse">
            <a:avLst/>
          </a:prstGeom>
          <a:solidFill>
            <a:srgbClr val="0066FF"/>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2" name="Oval 37"/>
          <p:cNvSpPr>
            <a:spLocks noChangeArrowheads="1"/>
          </p:cNvSpPr>
          <p:nvPr/>
        </p:nvSpPr>
        <p:spPr bwMode="auto">
          <a:xfrm>
            <a:off x="833438" y="4019550"/>
            <a:ext cx="92075" cy="88900"/>
          </a:xfrm>
          <a:prstGeom prst="ellipse">
            <a:avLst/>
          </a:prstGeom>
          <a:solidFill>
            <a:srgbClr val="0066FF"/>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3" name="Oval 38"/>
          <p:cNvSpPr>
            <a:spLocks noChangeArrowheads="1"/>
          </p:cNvSpPr>
          <p:nvPr/>
        </p:nvSpPr>
        <p:spPr bwMode="auto">
          <a:xfrm>
            <a:off x="820738" y="4495800"/>
            <a:ext cx="92075" cy="88900"/>
          </a:xfrm>
          <a:prstGeom prst="ellipse">
            <a:avLst/>
          </a:prstGeom>
          <a:solidFill>
            <a:srgbClr val="BB0101"/>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4" name="Oval 39"/>
          <p:cNvSpPr>
            <a:spLocks noChangeArrowheads="1"/>
          </p:cNvSpPr>
          <p:nvPr/>
        </p:nvSpPr>
        <p:spPr bwMode="auto">
          <a:xfrm>
            <a:off x="833438" y="4926013"/>
            <a:ext cx="92075" cy="88900"/>
          </a:xfrm>
          <a:prstGeom prst="ellipse">
            <a:avLst/>
          </a:prstGeom>
          <a:solidFill>
            <a:srgbClr val="BB0101"/>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5" name="Oval 40"/>
          <p:cNvSpPr>
            <a:spLocks noChangeArrowheads="1"/>
          </p:cNvSpPr>
          <p:nvPr/>
        </p:nvSpPr>
        <p:spPr bwMode="auto">
          <a:xfrm>
            <a:off x="1647825" y="4943475"/>
            <a:ext cx="92075" cy="88900"/>
          </a:xfrm>
          <a:prstGeom prst="ellipse">
            <a:avLst/>
          </a:prstGeom>
          <a:solidFill>
            <a:srgbClr val="BB0101"/>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6" name="Oval 41"/>
          <p:cNvSpPr>
            <a:spLocks noChangeArrowheads="1"/>
          </p:cNvSpPr>
          <p:nvPr/>
        </p:nvSpPr>
        <p:spPr bwMode="auto">
          <a:xfrm>
            <a:off x="1636713" y="4249738"/>
            <a:ext cx="92075" cy="88900"/>
          </a:xfrm>
          <a:prstGeom prst="ellipse">
            <a:avLst/>
          </a:prstGeom>
          <a:solidFill>
            <a:srgbClr val="BB0101"/>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7" name="Oval 42"/>
          <p:cNvSpPr>
            <a:spLocks noChangeArrowheads="1"/>
          </p:cNvSpPr>
          <p:nvPr/>
        </p:nvSpPr>
        <p:spPr bwMode="auto">
          <a:xfrm>
            <a:off x="2062163" y="4029075"/>
            <a:ext cx="92075" cy="88900"/>
          </a:xfrm>
          <a:prstGeom prst="ellipse">
            <a:avLst/>
          </a:prstGeom>
          <a:solidFill>
            <a:srgbClr val="BB0101"/>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8" name="Text Box 43"/>
          <p:cNvSpPr txBox="1">
            <a:spLocks noChangeArrowheads="1"/>
          </p:cNvSpPr>
          <p:nvPr/>
        </p:nvSpPr>
        <p:spPr bwMode="auto">
          <a:xfrm>
            <a:off x="603250" y="5108575"/>
            <a:ext cx="2744788" cy="917575"/>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000099"/>
                </a:solidFill>
                <a:latin typeface="Arial" charset="0"/>
                <a:cs typeface="Arial" charset="0"/>
              </a:rPr>
              <a:t>Guyon, Vapnik</a:t>
            </a:r>
          </a:p>
          <a:p>
            <a:pPr fontAlgn="base">
              <a:lnSpc>
                <a:spcPct val="90000"/>
              </a:lnSpc>
              <a:spcBef>
                <a:spcPct val="20000"/>
              </a:spcBef>
              <a:spcAft>
                <a:spcPct val="0"/>
              </a:spcAft>
            </a:pPr>
            <a:r>
              <a:rPr lang="en-US">
                <a:solidFill>
                  <a:srgbClr val="000099"/>
                </a:solidFill>
                <a:latin typeface="Arial" charset="0"/>
                <a:cs typeface="Arial" charset="0"/>
              </a:rPr>
              <a:t>Heisele, Serre, Poggio, 2001,…</a:t>
            </a:r>
          </a:p>
        </p:txBody>
      </p:sp>
      <p:sp>
        <p:nvSpPr>
          <p:cNvPr id="109" name="Text Box 44"/>
          <p:cNvSpPr txBox="1">
            <a:spLocks noChangeArrowheads="1"/>
          </p:cNvSpPr>
          <p:nvPr/>
        </p:nvSpPr>
        <p:spPr bwMode="auto">
          <a:xfrm>
            <a:off x="6443663" y="6583363"/>
            <a:ext cx="4824412" cy="274637"/>
          </a:xfrm>
          <a:prstGeom prst="rect">
            <a:avLst/>
          </a:prstGeom>
          <a:noFill/>
          <a:ln w="12700" cap="sq">
            <a:noFill/>
            <a:miter lim="800000"/>
            <a:headEnd type="none" w="sm" len="sm"/>
            <a:tailEnd type="none" w="sm" len="sm"/>
          </a:ln>
        </p:spPr>
        <p:txBody>
          <a:bodyPr lIns="90000" tIns="46800" rIns="90000" bIns="46800">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000099"/>
                </a:solidFill>
                <a:effectLst/>
                <a:uLnTx/>
                <a:uFillTx/>
              </a:rPr>
              <a:t>Slide adapted from Antonio Torralba</a:t>
            </a:r>
          </a:p>
        </p:txBody>
      </p:sp>
      <p:sp>
        <p:nvSpPr>
          <p:cNvPr id="110" name="Rectangle 46"/>
          <p:cNvSpPr>
            <a:spLocks noChangeArrowheads="1"/>
          </p:cNvSpPr>
          <p:nvPr/>
        </p:nvSpPr>
        <p:spPr bwMode="auto">
          <a:xfrm>
            <a:off x="3563938" y="3621088"/>
            <a:ext cx="2268537" cy="2616200"/>
          </a:xfrm>
          <a:prstGeom prst="rect">
            <a:avLst/>
          </a:prstGeom>
          <a:noFill/>
          <a:ln w="9525">
            <a:solidFill>
              <a:srgbClr val="FF00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1" name="Rectangle 47"/>
          <p:cNvSpPr>
            <a:spLocks noChangeArrowheads="1"/>
          </p:cNvSpPr>
          <p:nvPr/>
        </p:nvSpPr>
        <p:spPr bwMode="auto">
          <a:xfrm>
            <a:off x="3586163" y="3673475"/>
            <a:ext cx="1073150" cy="366713"/>
          </a:xfrm>
          <a:prstGeom prst="rect">
            <a:avLst/>
          </a:prstGeom>
          <a:noFill/>
          <a:ln w="9525">
            <a:noFill/>
            <a:miter lim="800000"/>
            <a:headEnd/>
            <a:tailEnd/>
          </a:ln>
        </p:spPr>
        <p:txBody>
          <a:bodyPr wrap="none">
            <a:spAutoFit/>
          </a:bodyPr>
          <a:lstStyle/>
          <a:p>
            <a:pPr fontAlgn="base">
              <a:spcBef>
                <a:spcPct val="20000"/>
              </a:spcBef>
              <a:spcAft>
                <a:spcPct val="0"/>
              </a:spcAft>
            </a:pPr>
            <a:r>
              <a:rPr lang="en-US">
                <a:solidFill>
                  <a:srgbClr val="000099"/>
                </a:solidFill>
                <a:latin typeface="Arial" charset="0"/>
                <a:cs typeface="Arial" charset="0"/>
              </a:rPr>
              <a:t>Boosting</a:t>
            </a:r>
          </a:p>
        </p:txBody>
      </p:sp>
      <p:sp>
        <p:nvSpPr>
          <p:cNvPr id="112" name="Text Box 48"/>
          <p:cNvSpPr txBox="1">
            <a:spLocks noChangeArrowheads="1"/>
          </p:cNvSpPr>
          <p:nvPr/>
        </p:nvSpPr>
        <p:spPr bwMode="auto">
          <a:xfrm>
            <a:off x="3627438" y="5176838"/>
            <a:ext cx="2744787" cy="915987"/>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000099"/>
                </a:solidFill>
                <a:latin typeface="Arial" charset="0"/>
                <a:cs typeface="Arial" charset="0"/>
              </a:rPr>
              <a:t>Viola, Jones 2001, Torralba et al. 2004, Opelt et al. 2006,…</a:t>
            </a:r>
          </a:p>
        </p:txBody>
      </p:sp>
      <p:sp>
        <p:nvSpPr>
          <p:cNvPr id="49" name="Slide Number Placeholder 48"/>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474124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Rectangle 2"/>
          <p:cNvSpPr txBox="1">
            <a:spLocks noChangeArrowheads="1"/>
          </p:cNvSpPr>
          <p:nvPr/>
        </p:nvSpPr>
        <p:spPr bwMode="auto">
          <a:xfrm>
            <a:off x="420439" y="299120"/>
            <a:ext cx="8328025"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a:lstStyle>
          <a:p>
            <a:r>
              <a:rPr lang="en-US" sz="2800" kern="0" dirty="0" smtClean="0">
                <a:solidFill>
                  <a:prstClr val="black"/>
                </a:solidFill>
                <a:latin typeface="Arial" pitchFamily="34" charset="0"/>
                <a:cs typeface="Arial" pitchFamily="34" charset="0"/>
              </a:rPr>
              <a:t>Discriminative classifier construction</a:t>
            </a:r>
          </a:p>
        </p:txBody>
      </p:sp>
      <p:pic>
        <p:nvPicPr>
          <p:cNvPr id="67" name="Picture 49" descr="boostingIcon"/>
          <p:cNvPicPr>
            <a:picLocks noChangeAspect="1" noChangeArrowheads="1"/>
          </p:cNvPicPr>
          <p:nvPr/>
        </p:nvPicPr>
        <p:blipFill>
          <a:blip r:embed="rId3"/>
          <a:srcRect/>
          <a:stretch>
            <a:fillRect/>
          </a:stretch>
        </p:blipFill>
        <p:spPr bwMode="auto">
          <a:xfrm>
            <a:off x="4140200" y="4025900"/>
            <a:ext cx="1079500" cy="1079500"/>
          </a:xfrm>
          <a:prstGeom prst="rect">
            <a:avLst/>
          </a:prstGeom>
          <a:noFill/>
          <a:ln w="9525">
            <a:noFill/>
            <a:miter lim="800000"/>
            <a:headEnd/>
            <a:tailEnd/>
          </a:ln>
        </p:spPr>
      </p:pic>
      <p:sp>
        <p:nvSpPr>
          <p:cNvPr id="68" name="Rectangle 3"/>
          <p:cNvSpPr>
            <a:spLocks noChangeArrowheads="1"/>
          </p:cNvSpPr>
          <p:nvPr/>
        </p:nvSpPr>
        <p:spPr bwMode="auto">
          <a:xfrm>
            <a:off x="503238" y="1052513"/>
            <a:ext cx="3875087" cy="2392362"/>
          </a:xfrm>
          <a:prstGeom prst="rect">
            <a:avLst/>
          </a:prstGeom>
          <a:noFill/>
          <a:ln w="76200">
            <a:solidFill>
              <a:srgbClr val="FFC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69" name="Rectangle 4"/>
          <p:cNvSpPr>
            <a:spLocks noChangeArrowheads="1"/>
          </p:cNvSpPr>
          <p:nvPr/>
        </p:nvSpPr>
        <p:spPr bwMode="auto">
          <a:xfrm>
            <a:off x="4673600" y="1066800"/>
            <a:ext cx="4368800" cy="2397125"/>
          </a:xfrm>
          <a:prstGeom prst="rect">
            <a:avLst/>
          </a:prstGeom>
          <a:noFill/>
          <a:ln w="9525">
            <a:solidFill>
              <a:srgbClr val="FF00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70" name="Rectangle 5"/>
          <p:cNvSpPr>
            <a:spLocks noChangeArrowheads="1"/>
          </p:cNvSpPr>
          <p:nvPr/>
        </p:nvSpPr>
        <p:spPr bwMode="auto">
          <a:xfrm>
            <a:off x="508000" y="3608388"/>
            <a:ext cx="2876550" cy="2616200"/>
          </a:xfrm>
          <a:prstGeom prst="rect">
            <a:avLst/>
          </a:prstGeom>
          <a:noFill/>
          <a:ln w="76200">
            <a:solidFill>
              <a:srgbClr val="FFC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71" name="Rectangle 6"/>
          <p:cNvSpPr>
            <a:spLocks noChangeArrowheads="1"/>
          </p:cNvSpPr>
          <p:nvPr/>
        </p:nvSpPr>
        <p:spPr bwMode="auto">
          <a:xfrm>
            <a:off x="6002338" y="3608388"/>
            <a:ext cx="3035300" cy="2632075"/>
          </a:xfrm>
          <a:prstGeom prst="rect">
            <a:avLst/>
          </a:prstGeom>
          <a:noFill/>
          <a:ln w="9525">
            <a:solidFill>
              <a:srgbClr val="FF00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pic>
        <p:nvPicPr>
          <p:cNvPr id="72" name="Picture 7"/>
          <p:cNvPicPr>
            <a:picLocks noChangeAspect="1" noChangeArrowheads="1"/>
          </p:cNvPicPr>
          <p:nvPr/>
        </p:nvPicPr>
        <p:blipFill>
          <a:blip r:embed="rId4"/>
          <a:srcRect/>
          <a:stretch>
            <a:fillRect/>
          </a:stretch>
        </p:blipFill>
        <p:spPr bwMode="auto">
          <a:xfrm>
            <a:off x="2033588" y="1647825"/>
            <a:ext cx="317500" cy="287338"/>
          </a:xfrm>
          <a:prstGeom prst="rect">
            <a:avLst/>
          </a:prstGeom>
          <a:noFill/>
          <a:ln w="9525">
            <a:solidFill>
              <a:srgbClr val="E60500"/>
            </a:solidFill>
            <a:miter lim="800000"/>
            <a:headEnd/>
            <a:tailEnd/>
          </a:ln>
        </p:spPr>
      </p:pic>
      <p:pic>
        <p:nvPicPr>
          <p:cNvPr id="73" name="Picture 8"/>
          <p:cNvPicPr>
            <a:picLocks noChangeAspect="1" noChangeArrowheads="1"/>
          </p:cNvPicPr>
          <p:nvPr/>
        </p:nvPicPr>
        <p:blipFill>
          <a:blip r:embed="rId5"/>
          <a:srcRect/>
          <a:stretch>
            <a:fillRect/>
          </a:stretch>
        </p:blipFill>
        <p:spPr bwMode="auto">
          <a:xfrm>
            <a:off x="595313" y="1487488"/>
            <a:ext cx="836612" cy="788987"/>
          </a:xfrm>
          <a:prstGeom prst="rect">
            <a:avLst/>
          </a:prstGeom>
          <a:noFill/>
          <a:ln w="9525">
            <a:noFill/>
            <a:miter lim="800000"/>
            <a:headEnd/>
            <a:tailEnd/>
          </a:ln>
        </p:spPr>
      </p:pic>
      <p:pic>
        <p:nvPicPr>
          <p:cNvPr id="74" name="Picture 9"/>
          <p:cNvPicPr>
            <a:picLocks noChangeAspect="1" noChangeArrowheads="1"/>
          </p:cNvPicPr>
          <p:nvPr/>
        </p:nvPicPr>
        <p:blipFill>
          <a:blip r:embed="rId6"/>
          <a:srcRect l="22574" t="23128" r="14514"/>
          <a:stretch>
            <a:fillRect/>
          </a:stretch>
        </p:blipFill>
        <p:spPr bwMode="auto">
          <a:xfrm>
            <a:off x="2874963" y="1582738"/>
            <a:ext cx="658812" cy="727075"/>
          </a:xfrm>
          <a:prstGeom prst="rect">
            <a:avLst/>
          </a:prstGeom>
          <a:noFill/>
          <a:ln w="9525">
            <a:noFill/>
            <a:miter lim="800000"/>
            <a:headEnd/>
            <a:tailEnd/>
          </a:ln>
        </p:spPr>
      </p:pic>
      <p:pic>
        <p:nvPicPr>
          <p:cNvPr id="75" name="Picture 10"/>
          <p:cNvPicPr>
            <a:picLocks noChangeAspect="1" noChangeArrowheads="1"/>
          </p:cNvPicPr>
          <p:nvPr/>
        </p:nvPicPr>
        <p:blipFill>
          <a:blip r:embed="rId7"/>
          <a:srcRect/>
          <a:stretch>
            <a:fillRect/>
          </a:stretch>
        </p:blipFill>
        <p:spPr bwMode="auto">
          <a:xfrm>
            <a:off x="1481138" y="1989138"/>
            <a:ext cx="319087" cy="287337"/>
          </a:xfrm>
          <a:prstGeom prst="rect">
            <a:avLst/>
          </a:prstGeom>
          <a:noFill/>
          <a:ln w="9525">
            <a:solidFill>
              <a:srgbClr val="E60500"/>
            </a:solidFill>
            <a:miter lim="800000"/>
            <a:headEnd/>
            <a:tailEnd/>
          </a:ln>
        </p:spPr>
      </p:pic>
      <p:pic>
        <p:nvPicPr>
          <p:cNvPr id="76" name="Picture 11"/>
          <p:cNvPicPr>
            <a:picLocks noChangeAspect="1" noChangeArrowheads="1"/>
          </p:cNvPicPr>
          <p:nvPr/>
        </p:nvPicPr>
        <p:blipFill>
          <a:blip r:embed="rId8"/>
          <a:srcRect/>
          <a:stretch>
            <a:fillRect/>
          </a:stretch>
        </p:blipFill>
        <p:spPr bwMode="auto">
          <a:xfrm>
            <a:off x="1920875" y="2066925"/>
            <a:ext cx="319088" cy="285750"/>
          </a:xfrm>
          <a:prstGeom prst="rect">
            <a:avLst/>
          </a:prstGeom>
          <a:noFill/>
          <a:ln w="9525">
            <a:solidFill>
              <a:srgbClr val="E60500"/>
            </a:solidFill>
            <a:miter lim="800000"/>
            <a:headEnd/>
            <a:tailEnd/>
          </a:ln>
        </p:spPr>
      </p:pic>
      <p:pic>
        <p:nvPicPr>
          <p:cNvPr id="77" name="Picture 12"/>
          <p:cNvPicPr>
            <a:picLocks noChangeAspect="1" noChangeArrowheads="1"/>
          </p:cNvPicPr>
          <p:nvPr/>
        </p:nvPicPr>
        <p:blipFill>
          <a:blip r:embed="rId9"/>
          <a:srcRect/>
          <a:stretch>
            <a:fillRect/>
          </a:stretch>
        </p:blipFill>
        <p:spPr bwMode="auto">
          <a:xfrm>
            <a:off x="1601788" y="1709738"/>
            <a:ext cx="319087" cy="285750"/>
          </a:xfrm>
          <a:prstGeom prst="rect">
            <a:avLst/>
          </a:prstGeom>
          <a:noFill/>
          <a:ln w="9525">
            <a:solidFill>
              <a:srgbClr val="E60500"/>
            </a:solidFill>
            <a:miter lim="800000"/>
            <a:headEnd/>
            <a:tailEnd/>
          </a:ln>
        </p:spPr>
      </p:pic>
      <p:pic>
        <p:nvPicPr>
          <p:cNvPr id="78" name="Picture 13"/>
          <p:cNvPicPr>
            <a:picLocks noChangeAspect="1" noChangeArrowheads="1"/>
          </p:cNvPicPr>
          <p:nvPr/>
        </p:nvPicPr>
        <p:blipFill>
          <a:blip r:embed="rId10"/>
          <a:srcRect/>
          <a:stretch>
            <a:fillRect/>
          </a:stretch>
        </p:blipFill>
        <p:spPr bwMode="auto">
          <a:xfrm>
            <a:off x="2190750" y="2006600"/>
            <a:ext cx="298450" cy="287338"/>
          </a:xfrm>
          <a:prstGeom prst="rect">
            <a:avLst/>
          </a:prstGeom>
          <a:noFill/>
          <a:ln w="9525">
            <a:solidFill>
              <a:srgbClr val="E60500"/>
            </a:solidFill>
            <a:miter lim="800000"/>
            <a:headEnd/>
            <a:tailEnd/>
          </a:ln>
        </p:spPr>
      </p:pic>
      <p:pic>
        <p:nvPicPr>
          <p:cNvPr id="79" name="Picture 14"/>
          <p:cNvPicPr>
            <a:picLocks noChangeAspect="1" noChangeArrowheads="1"/>
          </p:cNvPicPr>
          <p:nvPr/>
        </p:nvPicPr>
        <p:blipFill>
          <a:blip r:embed="rId11"/>
          <a:srcRect/>
          <a:stretch>
            <a:fillRect/>
          </a:stretch>
        </p:blipFill>
        <p:spPr bwMode="auto">
          <a:xfrm>
            <a:off x="2339975" y="1760538"/>
            <a:ext cx="317500" cy="285750"/>
          </a:xfrm>
          <a:prstGeom prst="rect">
            <a:avLst/>
          </a:prstGeom>
          <a:noFill/>
          <a:ln w="9525">
            <a:solidFill>
              <a:srgbClr val="E60500"/>
            </a:solidFill>
            <a:miter lim="800000"/>
            <a:headEnd/>
            <a:tailEnd/>
          </a:ln>
        </p:spPr>
      </p:pic>
      <p:sp>
        <p:nvSpPr>
          <p:cNvPr id="80" name="Text Box 15"/>
          <p:cNvSpPr txBox="1">
            <a:spLocks noChangeArrowheads="1"/>
          </p:cNvSpPr>
          <p:nvPr/>
        </p:nvSpPr>
        <p:spPr bwMode="auto">
          <a:xfrm>
            <a:off x="1584325" y="2382838"/>
            <a:ext cx="949325" cy="244475"/>
          </a:xfrm>
          <a:prstGeom prst="rect">
            <a:avLst/>
          </a:prstGeom>
          <a:noFill/>
          <a:ln w="9525">
            <a:noFill/>
            <a:miter lim="800000"/>
            <a:headEnd/>
            <a:tailEnd/>
          </a:ln>
        </p:spPr>
        <p:txBody>
          <a:bodyPr wrap="none">
            <a:spAutoFit/>
          </a:bodyPr>
          <a:lstStyle/>
          <a:p>
            <a:pPr fontAlgn="base">
              <a:spcBef>
                <a:spcPct val="0"/>
              </a:spcBef>
              <a:spcAft>
                <a:spcPct val="0"/>
              </a:spcAft>
            </a:pPr>
            <a:r>
              <a:rPr lang="en-US" sz="1000">
                <a:solidFill>
                  <a:srgbClr val="000099"/>
                </a:solidFill>
                <a:latin typeface="Arial" charset="0"/>
                <a:cs typeface="Arial" charset="0"/>
              </a:rPr>
              <a:t>10</a:t>
            </a:r>
            <a:r>
              <a:rPr lang="en-US" sz="1000" baseline="30000">
                <a:solidFill>
                  <a:srgbClr val="000099"/>
                </a:solidFill>
                <a:latin typeface="Arial" charset="0"/>
                <a:cs typeface="Arial" charset="0"/>
              </a:rPr>
              <a:t>6</a:t>
            </a:r>
            <a:r>
              <a:rPr lang="en-US" sz="1000">
                <a:solidFill>
                  <a:srgbClr val="000099"/>
                </a:solidFill>
                <a:latin typeface="Arial" charset="0"/>
                <a:cs typeface="Arial" charset="0"/>
              </a:rPr>
              <a:t> examples</a:t>
            </a:r>
          </a:p>
        </p:txBody>
      </p:sp>
      <p:sp>
        <p:nvSpPr>
          <p:cNvPr id="81" name="Line 16"/>
          <p:cNvSpPr>
            <a:spLocks noChangeShapeType="1"/>
          </p:cNvSpPr>
          <p:nvPr/>
        </p:nvSpPr>
        <p:spPr bwMode="auto">
          <a:xfrm>
            <a:off x="1333500" y="1854200"/>
            <a:ext cx="146050" cy="71438"/>
          </a:xfrm>
          <a:prstGeom prst="line">
            <a:avLst/>
          </a:prstGeom>
          <a:noFill/>
          <a:ln w="9525">
            <a:solidFill>
              <a:srgbClr val="FFFFFF"/>
            </a:solidFill>
            <a:round/>
            <a:headEnd/>
            <a:tailEnd type="triangle" w="med" len="me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82" name="Line 17"/>
          <p:cNvSpPr>
            <a:spLocks noChangeShapeType="1"/>
          </p:cNvSpPr>
          <p:nvPr/>
        </p:nvSpPr>
        <p:spPr bwMode="auto">
          <a:xfrm flipV="1">
            <a:off x="2616200" y="2120900"/>
            <a:ext cx="155575" cy="96838"/>
          </a:xfrm>
          <a:prstGeom prst="line">
            <a:avLst/>
          </a:prstGeom>
          <a:noFill/>
          <a:ln w="9525">
            <a:solidFill>
              <a:srgbClr val="FFFFFF"/>
            </a:solidFill>
            <a:round/>
            <a:headEnd/>
            <a:tailEnd type="triangle" w="med" len="me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83" name="Rectangle 18"/>
          <p:cNvSpPr>
            <a:spLocks noChangeArrowheads="1"/>
          </p:cNvSpPr>
          <p:nvPr/>
        </p:nvSpPr>
        <p:spPr bwMode="auto">
          <a:xfrm>
            <a:off x="568325" y="1139825"/>
            <a:ext cx="1936750" cy="366713"/>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99"/>
                </a:solidFill>
                <a:latin typeface="Arial" charset="0"/>
                <a:cs typeface="Arial" charset="0"/>
              </a:rPr>
              <a:t>Nearest neighbor</a:t>
            </a:r>
          </a:p>
        </p:txBody>
      </p:sp>
      <p:sp>
        <p:nvSpPr>
          <p:cNvPr id="84" name="Text Box 19"/>
          <p:cNvSpPr txBox="1">
            <a:spLocks noChangeArrowheads="1"/>
          </p:cNvSpPr>
          <p:nvPr/>
        </p:nvSpPr>
        <p:spPr bwMode="auto">
          <a:xfrm>
            <a:off x="468313" y="2633663"/>
            <a:ext cx="4356100" cy="641350"/>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000099"/>
                </a:solidFill>
                <a:latin typeface="Arial" charset="0"/>
                <a:cs typeface="Arial" charset="0"/>
              </a:rPr>
              <a:t>Shakhnarovich, Viola, Darrell 2003</a:t>
            </a:r>
          </a:p>
          <a:p>
            <a:pPr fontAlgn="base">
              <a:spcBef>
                <a:spcPct val="0"/>
              </a:spcBef>
              <a:spcAft>
                <a:spcPct val="0"/>
              </a:spcAft>
            </a:pPr>
            <a:r>
              <a:rPr lang="en-US">
                <a:solidFill>
                  <a:srgbClr val="000099"/>
                </a:solidFill>
                <a:latin typeface="Arial" charset="0"/>
                <a:cs typeface="Arial" charset="0"/>
              </a:rPr>
              <a:t>Berg, Berg, Malik 2005...</a:t>
            </a:r>
          </a:p>
        </p:txBody>
      </p:sp>
      <p:sp>
        <p:nvSpPr>
          <p:cNvPr id="85" name="Rectangle 20"/>
          <p:cNvSpPr>
            <a:spLocks noChangeArrowheads="1"/>
          </p:cNvSpPr>
          <p:nvPr/>
        </p:nvSpPr>
        <p:spPr bwMode="auto">
          <a:xfrm>
            <a:off x="4756150" y="1119188"/>
            <a:ext cx="18351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99"/>
                </a:solidFill>
                <a:latin typeface="Arial" charset="0"/>
                <a:cs typeface="Arial" charset="0"/>
              </a:rPr>
              <a:t>Neural networks</a:t>
            </a:r>
          </a:p>
        </p:txBody>
      </p:sp>
      <p:sp>
        <p:nvSpPr>
          <p:cNvPr id="86" name="Text Box 21"/>
          <p:cNvSpPr txBox="1">
            <a:spLocks noChangeArrowheads="1"/>
          </p:cNvSpPr>
          <p:nvPr/>
        </p:nvSpPr>
        <p:spPr bwMode="auto">
          <a:xfrm>
            <a:off x="4802188" y="2528888"/>
            <a:ext cx="3930650" cy="1465262"/>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99"/>
                </a:solidFill>
                <a:latin typeface="Arial" charset="0"/>
                <a:cs typeface="Arial" charset="0"/>
              </a:rPr>
              <a:t>LeCun, Bottou, Bengio, Haffner 1998</a:t>
            </a:r>
          </a:p>
          <a:p>
            <a:pPr fontAlgn="base">
              <a:spcBef>
                <a:spcPct val="0"/>
              </a:spcBef>
              <a:spcAft>
                <a:spcPct val="0"/>
              </a:spcAft>
            </a:pPr>
            <a:r>
              <a:rPr lang="en-US">
                <a:solidFill>
                  <a:srgbClr val="000099"/>
                </a:solidFill>
                <a:latin typeface="Arial" charset="0"/>
                <a:cs typeface="Arial" charset="0"/>
              </a:rPr>
              <a:t>Rowley, Baluja, Kanade 1998</a:t>
            </a:r>
          </a:p>
          <a:p>
            <a:pPr fontAlgn="base">
              <a:spcBef>
                <a:spcPct val="0"/>
              </a:spcBef>
              <a:spcAft>
                <a:spcPct val="0"/>
              </a:spcAft>
            </a:pPr>
            <a:r>
              <a:rPr lang="en-US">
                <a:solidFill>
                  <a:srgbClr val="000099"/>
                </a:solidFill>
                <a:latin typeface="Arial" charset="0"/>
                <a:cs typeface="Arial" charset="0"/>
              </a:rPr>
              <a:t>…</a:t>
            </a:r>
          </a:p>
          <a:p>
            <a:pPr fontAlgn="base">
              <a:spcBef>
                <a:spcPct val="0"/>
              </a:spcBef>
              <a:spcAft>
                <a:spcPct val="0"/>
              </a:spcAft>
            </a:pPr>
            <a:endParaRPr lang="en-US">
              <a:solidFill>
                <a:srgbClr val="000099"/>
              </a:solidFill>
              <a:latin typeface="Arial" charset="0"/>
              <a:cs typeface="Arial" charset="0"/>
            </a:endParaRPr>
          </a:p>
          <a:p>
            <a:pPr fontAlgn="base">
              <a:spcBef>
                <a:spcPct val="0"/>
              </a:spcBef>
              <a:spcAft>
                <a:spcPct val="0"/>
              </a:spcAft>
            </a:pPr>
            <a:endParaRPr lang="en-US">
              <a:solidFill>
                <a:srgbClr val="000099"/>
              </a:solidFill>
              <a:latin typeface="Arial" charset="0"/>
              <a:cs typeface="Arial" charset="0"/>
            </a:endParaRPr>
          </a:p>
        </p:txBody>
      </p:sp>
      <p:sp>
        <p:nvSpPr>
          <p:cNvPr id="87" name="Rectangle 22"/>
          <p:cNvSpPr>
            <a:spLocks noChangeArrowheads="1"/>
          </p:cNvSpPr>
          <p:nvPr/>
        </p:nvSpPr>
        <p:spPr bwMode="auto">
          <a:xfrm>
            <a:off x="533400" y="3671888"/>
            <a:ext cx="2749550" cy="366712"/>
          </a:xfrm>
          <a:prstGeom prst="rect">
            <a:avLst/>
          </a:prstGeom>
          <a:noFill/>
          <a:ln w="9525">
            <a:noFill/>
            <a:miter lim="800000"/>
            <a:headEnd/>
            <a:tailEnd/>
          </a:ln>
        </p:spPr>
        <p:txBody>
          <a:bodyPr wrap="none">
            <a:spAutoFit/>
          </a:bodyPr>
          <a:lstStyle/>
          <a:p>
            <a:pPr fontAlgn="base">
              <a:spcBef>
                <a:spcPct val="20000"/>
              </a:spcBef>
              <a:spcAft>
                <a:spcPct val="0"/>
              </a:spcAft>
            </a:pPr>
            <a:r>
              <a:rPr lang="en-US">
                <a:solidFill>
                  <a:srgbClr val="000099"/>
                </a:solidFill>
                <a:latin typeface="Arial" charset="0"/>
                <a:cs typeface="Arial" charset="0"/>
              </a:rPr>
              <a:t>Support Vector Machines</a:t>
            </a:r>
          </a:p>
        </p:txBody>
      </p:sp>
      <p:sp>
        <p:nvSpPr>
          <p:cNvPr id="88" name="Rectangle 23"/>
          <p:cNvSpPr>
            <a:spLocks noChangeArrowheads="1"/>
          </p:cNvSpPr>
          <p:nvPr/>
        </p:nvSpPr>
        <p:spPr bwMode="auto">
          <a:xfrm>
            <a:off x="6070600" y="3648075"/>
            <a:ext cx="2927350" cy="366713"/>
          </a:xfrm>
          <a:prstGeom prst="rect">
            <a:avLst/>
          </a:prstGeom>
          <a:noFill/>
          <a:ln w="9525">
            <a:noFill/>
            <a:miter lim="800000"/>
            <a:headEnd/>
            <a:tailEnd/>
          </a:ln>
        </p:spPr>
        <p:txBody>
          <a:bodyPr wrap="none">
            <a:spAutoFit/>
          </a:bodyPr>
          <a:lstStyle/>
          <a:p>
            <a:pPr fontAlgn="base">
              <a:spcBef>
                <a:spcPct val="20000"/>
              </a:spcBef>
              <a:spcAft>
                <a:spcPct val="0"/>
              </a:spcAft>
            </a:pPr>
            <a:r>
              <a:rPr lang="en-US">
                <a:solidFill>
                  <a:srgbClr val="000099"/>
                </a:solidFill>
                <a:latin typeface="Arial" charset="0"/>
                <a:cs typeface="Arial" charset="0"/>
              </a:rPr>
              <a:t>Conditional Random Fields</a:t>
            </a:r>
          </a:p>
        </p:txBody>
      </p:sp>
      <p:sp>
        <p:nvSpPr>
          <p:cNvPr id="89" name="Oval 24"/>
          <p:cNvSpPr>
            <a:spLocks noChangeArrowheads="1"/>
          </p:cNvSpPr>
          <p:nvPr/>
        </p:nvSpPr>
        <p:spPr bwMode="auto">
          <a:xfrm>
            <a:off x="6570663" y="4148138"/>
            <a:ext cx="287337" cy="207962"/>
          </a:xfrm>
          <a:prstGeom prst="ellipse">
            <a:avLst/>
          </a:prstGeom>
          <a:noFill/>
          <a:ln w="38100">
            <a:solidFill>
              <a:srgbClr val="FF00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0" name="Oval 25"/>
          <p:cNvSpPr>
            <a:spLocks noChangeArrowheads="1"/>
          </p:cNvSpPr>
          <p:nvPr/>
        </p:nvSpPr>
        <p:spPr bwMode="auto">
          <a:xfrm>
            <a:off x="6570663" y="4770438"/>
            <a:ext cx="287337" cy="206375"/>
          </a:xfrm>
          <a:prstGeom prst="ellipse">
            <a:avLst/>
          </a:prstGeom>
          <a:solidFill>
            <a:srgbClr val="0066FF"/>
          </a:solidFill>
          <a:ln w="38100">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1" name="Line 26"/>
          <p:cNvSpPr>
            <a:spLocks noChangeShapeType="1"/>
          </p:cNvSpPr>
          <p:nvPr/>
        </p:nvSpPr>
        <p:spPr bwMode="auto">
          <a:xfrm>
            <a:off x="6713538" y="4356100"/>
            <a:ext cx="0" cy="414338"/>
          </a:xfrm>
          <a:prstGeom prst="line">
            <a:avLst/>
          </a:prstGeom>
          <a:noFill/>
          <a:ln w="38100">
            <a:solidFill>
              <a:srgbClr val="FF00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2" name="Oval 27"/>
          <p:cNvSpPr>
            <a:spLocks noChangeArrowheads="1"/>
          </p:cNvSpPr>
          <p:nvPr/>
        </p:nvSpPr>
        <p:spPr bwMode="auto">
          <a:xfrm>
            <a:off x="7129463" y="4148138"/>
            <a:ext cx="287337" cy="207962"/>
          </a:xfrm>
          <a:prstGeom prst="ellipse">
            <a:avLst/>
          </a:prstGeom>
          <a:noFill/>
          <a:ln w="38100">
            <a:solidFill>
              <a:srgbClr val="FF00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3" name="Oval 28"/>
          <p:cNvSpPr>
            <a:spLocks noChangeArrowheads="1"/>
          </p:cNvSpPr>
          <p:nvPr/>
        </p:nvSpPr>
        <p:spPr bwMode="auto">
          <a:xfrm>
            <a:off x="7129463" y="4770438"/>
            <a:ext cx="287337" cy="206375"/>
          </a:xfrm>
          <a:prstGeom prst="ellipse">
            <a:avLst/>
          </a:prstGeom>
          <a:solidFill>
            <a:srgbClr val="0066FF"/>
          </a:solidFill>
          <a:ln w="38100">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4" name="Line 29"/>
          <p:cNvSpPr>
            <a:spLocks noChangeShapeType="1"/>
          </p:cNvSpPr>
          <p:nvPr/>
        </p:nvSpPr>
        <p:spPr bwMode="auto">
          <a:xfrm>
            <a:off x="7272338" y="4343400"/>
            <a:ext cx="0" cy="414338"/>
          </a:xfrm>
          <a:prstGeom prst="line">
            <a:avLst/>
          </a:prstGeom>
          <a:noFill/>
          <a:ln w="38100">
            <a:solidFill>
              <a:srgbClr val="FF00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5" name="Line 30"/>
          <p:cNvSpPr>
            <a:spLocks noChangeShapeType="1"/>
          </p:cNvSpPr>
          <p:nvPr/>
        </p:nvSpPr>
        <p:spPr bwMode="auto">
          <a:xfrm>
            <a:off x="6858000" y="4254500"/>
            <a:ext cx="271463" cy="0"/>
          </a:xfrm>
          <a:prstGeom prst="line">
            <a:avLst/>
          </a:prstGeom>
          <a:noFill/>
          <a:ln w="38100">
            <a:solidFill>
              <a:srgbClr val="FF00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96" name="Rectangle 31"/>
          <p:cNvSpPr>
            <a:spLocks noChangeArrowheads="1"/>
          </p:cNvSpPr>
          <p:nvPr/>
        </p:nvSpPr>
        <p:spPr bwMode="auto">
          <a:xfrm>
            <a:off x="6118225" y="5186363"/>
            <a:ext cx="2990850" cy="915987"/>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000099"/>
                </a:solidFill>
                <a:latin typeface="Arial" charset="0"/>
                <a:cs typeface="Arial" charset="0"/>
              </a:rPr>
              <a:t>McCallum, Freitag, Pereira 2000; Kumar, Hebert 2003</a:t>
            </a:r>
          </a:p>
          <a:p>
            <a:pPr fontAlgn="base">
              <a:spcBef>
                <a:spcPct val="0"/>
              </a:spcBef>
              <a:spcAft>
                <a:spcPct val="0"/>
              </a:spcAft>
            </a:pPr>
            <a:r>
              <a:rPr lang="en-US">
                <a:solidFill>
                  <a:srgbClr val="000099"/>
                </a:solidFill>
                <a:latin typeface="Arial" charset="0"/>
                <a:cs typeface="Arial" charset="0"/>
              </a:rPr>
              <a:t>…</a:t>
            </a:r>
          </a:p>
        </p:txBody>
      </p:sp>
      <p:pic>
        <p:nvPicPr>
          <p:cNvPr id="97" name="Picture 32"/>
          <p:cNvPicPr>
            <a:picLocks noChangeAspect="1" noChangeArrowheads="1"/>
          </p:cNvPicPr>
          <p:nvPr/>
        </p:nvPicPr>
        <p:blipFill>
          <a:blip r:embed="rId12"/>
          <a:srcRect/>
          <a:stretch>
            <a:fillRect/>
          </a:stretch>
        </p:blipFill>
        <p:spPr bwMode="auto">
          <a:xfrm>
            <a:off x="4843463" y="1409700"/>
            <a:ext cx="3068637" cy="919163"/>
          </a:xfrm>
          <a:prstGeom prst="rect">
            <a:avLst/>
          </a:prstGeom>
          <a:noFill/>
          <a:ln w="9525">
            <a:noFill/>
            <a:miter lim="800000"/>
            <a:headEnd/>
            <a:tailEnd/>
          </a:ln>
        </p:spPr>
      </p:pic>
      <p:pic>
        <p:nvPicPr>
          <p:cNvPr id="98" name="Picture 33"/>
          <p:cNvPicPr>
            <a:picLocks noChangeAspect="1" noChangeArrowheads="1"/>
          </p:cNvPicPr>
          <p:nvPr/>
        </p:nvPicPr>
        <p:blipFill>
          <a:blip r:embed="rId13"/>
          <a:srcRect l="5177" t="24107" r="31807" b="15349"/>
          <a:stretch>
            <a:fillRect/>
          </a:stretch>
        </p:blipFill>
        <p:spPr bwMode="auto">
          <a:xfrm>
            <a:off x="650875" y="4017963"/>
            <a:ext cx="1508125" cy="1089025"/>
          </a:xfrm>
          <a:prstGeom prst="rect">
            <a:avLst/>
          </a:prstGeom>
          <a:noFill/>
          <a:ln w="9525">
            <a:noFill/>
            <a:miter lim="800000"/>
            <a:headEnd/>
            <a:tailEnd/>
          </a:ln>
        </p:spPr>
      </p:pic>
      <p:sp>
        <p:nvSpPr>
          <p:cNvPr id="99" name="Oval 34"/>
          <p:cNvSpPr>
            <a:spLocks noChangeArrowheads="1"/>
          </p:cNvSpPr>
          <p:nvPr/>
        </p:nvSpPr>
        <p:spPr bwMode="auto">
          <a:xfrm>
            <a:off x="1254125" y="4246563"/>
            <a:ext cx="92075" cy="88900"/>
          </a:xfrm>
          <a:prstGeom prst="ellipse">
            <a:avLst/>
          </a:prstGeom>
          <a:solidFill>
            <a:srgbClr val="0066FF"/>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0" name="Oval 35"/>
          <p:cNvSpPr>
            <a:spLocks noChangeArrowheads="1"/>
          </p:cNvSpPr>
          <p:nvPr/>
        </p:nvSpPr>
        <p:spPr bwMode="auto">
          <a:xfrm>
            <a:off x="1627188" y="4010025"/>
            <a:ext cx="92075" cy="88900"/>
          </a:xfrm>
          <a:prstGeom prst="ellipse">
            <a:avLst/>
          </a:prstGeom>
          <a:solidFill>
            <a:srgbClr val="0066FF"/>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1" name="Oval 36"/>
          <p:cNvSpPr>
            <a:spLocks noChangeArrowheads="1"/>
          </p:cNvSpPr>
          <p:nvPr/>
        </p:nvSpPr>
        <p:spPr bwMode="auto">
          <a:xfrm>
            <a:off x="1033463" y="4725988"/>
            <a:ext cx="92075" cy="88900"/>
          </a:xfrm>
          <a:prstGeom prst="ellipse">
            <a:avLst/>
          </a:prstGeom>
          <a:solidFill>
            <a:srgbClr val="0066FF"/>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2" name="Oval 37"/>
          <p:cNvSpPr>
            <a:spLocks noChangeArrowheads="1"/>
          </p:cNvSpPr>
          <p:nvPr/>
        </p:nvSpPr>
        <p:spPr bwMode="auto">
          <a:xfrm>
            <a:off x="833438" y="4019550"/>
            <a:ext cx="92075" cy="88900"/>
          </a:xfrm>
          <a:prstGeom prst="ellipse">
            <a:avLst/>
          </a:prstGeom>
          <a:solidFill>
            <a:srgbClr val="0066FF"/>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3" name="Oval 38"/>
          <p:cNvSpPr>
            <a:spLocks noChangeArrowheads="1"/>
          </p:cNvSpPr>
          <p:nvPr/>
        </p:nvSpPr>
        <p:spPr bwMode="auto">
          <a:xfrm>
            <a:off x="820738" y="4495800"/>
            <a:ext cx="92075" cy="88900"/>
          </a:xfrm>
          <a:prstGeom prst="ellipse">
            <a:avLst/>
          </a:prstGeom>
          <a:solidFill>
            <a:srgbClr val="BB0101"/>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4" name="Oval 39"/>
          <p:cNvSpPr>
            <a:spLocks noChangeArrowheads="1"/>
          </p:cNvSpPr>
          <p:nvPr/>
        </p:nvSpPr>
        <p:spPr bwMode="auto">
          <a:xfrm>
            <a:off x="833438" y="4926013"/>
            <a:ext cx="92075" cy="88900"/>
          </a:xfrm>
          <a:prstGeom prst="ellipse">
            <a:avLst/>
          </a:prstGeom>
          <a:solidFill>
            <a:srgbClr val="BB0101"/>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5" name="Oval 40"/>
          <p:cNvSpPr>
            <a:spLocks noChangeArrowheads="1"/>
          </p:cNvSpPr>
          <p:nvPr/>
        </p:nvSpPr>
        <p:spPr bwMode="auto">
          <a:xfrm>
            <a:off x="1647825" y="4943475"/>
            <a:ext cx="92075" cy="88900"/>
          </a:xfrm>
          <a:prstGeom prst="ellipse">
            <a:avLst/>
          </a:prstGeom>
          <a:solidFill>
            <a:srgbClr val="BB0101"/>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6" name="Oval 41"/>
          <p:cNvSpPr>
            <a:spLocks noChangeArrowheads="1"/>
          </p:cNvSpPr>
          <p:nvPr/>
        </p:nvSpPr>
        <p:spPr bwMode="auto">
          <a:xfrm>
            <a:off x="1636713" y="4249738"/>
            <a:ext cx="92075" cy="88900"/>
          </a:xfrm>
          <a:prstGeom prst="ellipse">
            <a:avLst/>
          </a:prstGeom>
          <a:solidFill>
            <a:srgbClr val="BB0101"/>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7" name="Oval 42"/>
          <p:cNvSpPr>
            <a:spLocks noChangeArrowheads="1"/>
          </p:cNvSpPr>
          <p:nvPr/>
        </p:nvSpPr>
        <p:spPr bwMode="auto">
          <a:xfrm>
            <a:off x="2062163" y="4029075"/>
            <a:ext cx="92075" cy="88900"/>
          </a:xfrm>
          <a:prstGeom prst="ellipse">
            <a:avLst/>
          </a:prstGeom>
          <a:solidFill>
            <a:srgbClr val="BB0101"/>
          </a:solidFill>
          <a:ln w="9525">
            <a:solidFill>
              <a:srgbClr val="FFFFFF"/>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08" name="Text Box 43"/>
          <p:cNvSpPr txBox="1">
            <a:spLocks noChangeArrowheads="1"/>
          </p:cNvSpPr>
          <p:nvPr/>
        </p:nvSpPr>
        <p:spPr bwMode="auto">
          <a:xfrm>
            <a:off x="603250" y="5108575"/>
            <a:ext cx="2744788" cy="917575"/>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000099"/>
                </a:solidFill>
                <a:latin typeface="Arial" charset="0"/>
                <a:cs typeface="Arial" charset="0"/>
              </a:rPr>
              <a:t>Guyon, Vapnik</a:t>
            </a:r>
          </a:p>
          <a:p>
            <a:pPr fontAlgn="base">
              <a:lnSpc>
                <a:spcPct val="90000"/>
              </a:lnSpc>
              <a:spcBef>
                <a:spcPct val="20000"/>
              </a:spcBef>
              <a:spcAft>
                <a:spcPct val="0"/>
              </a:spcAft>
            </a:pPr>
            <a:r>
              <a:rPr lang="en-US">
                <a:solidFill>
                  <a:srgbClr val="000099"/>
                </a:solidFill>
                <a:latin typeface="Arial" charset="0"/>
                <a:cs typeface="Arial" charset="0"/>
              </a:rPr>
              <a:t>Heisele, Serre, Poggio, 2001,…</a:t>
            </a:r>
          </a:p>
        </p:txBody>
      </p:sp>
      <p:sp>
        <p:nvSpPr>
          <p:cNvPr id="109" name="Text Box 44"/>
          <p:cNvSpPr txBox="1">
            <a:spLocks noChangeArrowheads="1"/>
          </p:cNvSpPr>
          <p:nvPr/>
        </p:nvSpPr>
        <p:spPr bwMode="auto">
          <a:xfrm>
            <a:off x="6443663" y="6583363"/>
            <a:ext cx="4824412" cy="274637"/>
          </a:xfrm>
          <a:prstGeom prst="rect">
            <a:avLst/>
          </a:prstGeom>
          <a:noFill/>
          <a:ln w="12700" cap="sq">
            <a:noFill/>
            <a:miter lim="800000"/>
            <a:headEnd type="none" w="sm" len="sm"/>
            <a:tailEnd type="none" w="sm" len="sm"/>
          </a:ln>
        </p:spPr>
        <p:txBody>
          <a:bodyPr lIns="90000" tIns="46800" rIns="90000" bIns="46800">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000099"/>
                </a:solidFill>
                <a:effectLst/>
                <a:uLnTx/>
                <a:uFillTx/>
              </a:rPr>
              <a:t>Slide adapted from Antonio Torralba</a:t>
            </a:r>
          </a:p>
        </p:txBody>
      </p:sp>
      <p:sp>
        <p:nvSpPr>
          <p:cNvPr id="110" name="Rectangle 46"/>
          <p:cNvSpPr>
            <a:spLocks noChangeArrowheads="1"/>
          </p:cNvSpPr>
          <p:nvPr/>
        </p:nvSpPr>
        <p:spPr bwMode="auto">
          <a:xfrm>
            <a:off x="3563938" y="3621088"/>
            <a:ext cx="2268537" cy="2616200"/>
          </a:xfrm>
          <a:prstGeom prst="rect">
            <a:avLst/>
          </a:prstGeom>
          <a:noFill/>
          <a:ln w="9525">
            <a:solidFill>
              <a:srgbClr val="FF00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1" name="Rectangle 47"/>
          <p:cNvSpPr>
            <a:spLocks noChangeArrowheads="1"/>
          </p:cNvSpPr>
          <p:nvPr/>
        </p:nvSpPr>
        <p:spPr bwMode="auto">
          <a:xfrm>
            <a:off x="3586163" y="3673475"/>
            <a:ext cx="1073150" cy="366713"/>
          </a:xfrm>
          <a:prstGeom prst="rect">
            <a:avLst/>
          </a:prstGeom>
          <a:noFill/>
          <a:ln w="9525">
            <a:noFill/>
            <a:miter lim="800000"/>
            <a:headEnd/>
            <a:tailEnd/>
          </a:ln>
        </p:spPr>
        <p:txBody>
          <a:bodyPr wrap="none">
            <a:spAutoFit/>
          </a:bodyPr>
          <a:lstStyle/>
          <a:p>
            <a:pPr fontAlgn="base">
              <a:spcBef>
                <a:spcPct val="20000"/>
              </a:spcBef>
              <a:spcAft>
                <a:spcPct val="0"/>
              </a:spcAft>
            </a:pPr>
            <a:r>
              <a:rPr lang="en-US">
                <a:solidFill>
                  <a:srgbClr val="000099"/>
                </a:solidFill>
                <a:latin typeface="Arial" charset="0"/>
                <a:cs typeface="Arial" charset="0"/>
              </a:rPr>
              <a:t>Boosting</a:t>
            </a:r>
          </a:p>
        </p:txBody>
      </p:sp>
      <p:sp>
        <p:nvSpPr>
          <p:cNvPr id="112" name="Text Box 48"/>
          <p:cNvSpPr txBox="1">
            <a:spLocks noChangeArrowheads="1"/>
          </p:cNvSpPr>
          <p:nvPr/>
        </p:nvSpPr>
        <p:spPr bwMode="auto">
          <a:xfrm>
            <a:off x="3627438" y="5176838"/>
            <a:ext cx="2744787" cy="915987"/>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000099"/>
                </a:solidFill>
                <a:latin typeface="Arial" charset="0"/>
                <a:cs typeface="Arial" charset="0"/>
              </a:rPr>
              <a:t>Viola, Jones 2001, Torralba et al. 2004, Opelt et al. 2006,…</a:t>
            </a:r>
          </a:p>
        </p:txBody>
      </p:sp>
      <p:sp>
        <p:nvSpPr>
          <p:cNvPr id="49" name="Slide Number Placeholder 48"/>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779799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a:xfrm>
            <a:off x="685800" y="152400"/>
            <a:ext cx="7772400" cy="990600"/>
          </a:xfrm>
        </p:spPr>
        <p:txBody>
          <a:bodyPr/>
          <a:lstStyle/>
          <a:p>
            <a:r>
              <a:rPr lang="en-US" sz="3800" b="0" dirty="0">
                <a:solidFill>
                  <a:schemeClr val="tx1"/>
                </a:solidFill>
                <a:latin typeface="Arial" pitchFamily="34" charset="0"/>
                <a:cs typeface="Arial" pitchFamily="34" charset="0"/>
              </a:rPr>
              <a:t>Nearest Neighbor </a:t>
            </a:r>
            <a:r>
              <a:rPr lang="en-US" sz="3800" b="0" dirty="0" smtClean="0">
                <a:solidFill>
                  <a:schemeClr val="tx1"/>
                </a:solidFill>
                <a:latin typeface="Arial" pitchFamily="34" charset="0"/>
                <a:cs typeface="Arial" pitchFamily="34" charset="0"/>
              </a:rPr>
              <a:t>classification</a:t>
            </a:r>
            <a:endParaRPr lang="en-US" sz="3800" b="0" dirty="0">
              <a:solidFill>
                <a:schemeClr val="tx1"/>
              </a:solidFill>
              <a:latin typeface="Arial" pitchFamily="34" charset="0"/>
              <a:cs typeface="Arial" pitchFamily="34" charset="0"/>
            </a:endParaRPr>
          </a:p>
        </p:txBody>
      </p:sp>
      <p:sp>
        <p:nvSpPr>
          <p:cNvPr id="914435" name="Rectangle 3"/>
          <p:cNvSpPr>
            <a:spLocks noGrp="1" noChangeArrowheads="1"/>
          </p:cNvSpPr>
          <p:nvPr>
            <p:ph idx="1"/>
          </p:nvPr>
        </p:nvSpPr>
        <p:spPr>
          <a:xfrm>
            <a:off x="685800" y="1219200"/>
            <a:ext cx="7772400" cy="4724400"/>
          </a:xfrm>
        </p:spPr>
        <p:txBody>
          <a:bodyPr/>
          <a:lstStyle/>
          <a:p>
            <a:r>
              <a:rPr lang="en-US" dirty="0">
                <a:latin typeface="Arial" pitchFamily="34" charset="0"/>
                <a:cs typeface="Arial" pitchFamily="34" charset="0"/>
              </a:rPr>
              <a:t>Assign label of nearest training data point to each test data point </a:t>
            </a:r>
          </a:p>
        </p:txBody>
      </p:sp>
      <p:pic>
        <p:nvPicPr>
          <p:cNvPr id="914436" name="Picture 4"/>
          <p:cNvPicPr>
            <a:picLocks noChangeAspect="1" noChangeArrowheads="1"/>
          </p:cNvPicPr>
          <p:nvPr/>
        </p:nvPicPr>
        <p:blipFill>
          <a:blip r:embed="rId3"/>
          <a:srcRect r="51339"/>
          <a:stretch>
            <a:fillRect/>
          </a:stretch>
        </p:blipFill>
        <p:spPr bwMode="auto">
          <a:xfrm>
            <a:off x="3200400" y="1981200"/>
            <a:ext cx="2740025" cy="3073400"/>
          </a:xfrm>
          <a:prstGeom prst="rect">
            <a:avLst/>
          </a:prstGeom>
          <a:noFill/>
          <a:ln w="9525">
            <a:noFill/>
            <a:miter lim="800000"/>
            <a:headEnd/>
            <a:tailEnd/>
          </a:ln>
          <a:effectLst/>
        </p:spPr>
      </p:pic>
      <p:sp>
        <p:nvSpPr>
          <p:cNvPr id="914437" name="Text Box 5"/>
          <p:cNvSpPr txBox="1">
            <a:spLocks noChangeArrowheads="1"/>
          </p:cNvSpPr>
          <p:nvPr/>
        </p:nvSpPr>
        <p:spPr bwMode="auto">
          <a:xfrm>
            <a:off x="2362200" y="5622925"/>
            <a:ext cx="4367213" cy="701675"/>
          </a:xfrm>
          <a:prstGeom prst="rect">
            <a:avLst/>
          </a:prstGeom>
          <a:noFill/>
          <a:ln w="9525">
            <a:noFill/>
            <a:miter lim="800000"/>
            <a:headEnd/>
            <a:tailEnd/>
          </a:ln>
          <a:effectLst/>
        </p:spPr>
        <p:txBody>
          <a:bodyPr wrap="none">
            <a:spAutoFit/>
          </a:bodyPr>
          <a:lstStyle/>
          <a:p>
            <a:pPr algn="ctr" fontAlgn="base">
              <a:spcBef>
                <a:spcPct val="0"/>
              </a:spcBef>
              <a:spcAft>
                <a:spcPct val="0"/>
              </a:spcAft>
            </a:pPr>
            <a:r>
              <a:rPr lang="en-US" sz="2000" dirty="0" err="1">
                <a:solidFill>
                  <a:srgbClr val="000000"/>
                </a:solidFill>
                <a:latin typeface="Tahoma" pitchFamily="34" charset="0"/>
                <a:cs typeface="Arial" pitchFamily="34" charset="0"/>
              </a:rPr>
              <a:t>Voronoi</a:t>
            </a:r>
            <a:r>
              <a:rPr lang="en-US" sz="2000" dirty="0">
                <a:solidFill>
                  <a:srgbClr val="000000"/>
                </a:solidFill>
                <a:latin typeface="Tahoma" pitchFamily="34" charset="0"/>
                <a:cs typeface="Arial" pitchFamily="34" charset="0"/>
              </a:rPr>
              <a:t> partitioning of feature space </a:t>
            </a:r>
          </a:p>
          <a:p>
            <a:pPr algn="ctr" fontAlgn="base">
              <a:spcBef>
                <a:spcPct val="0"/>
              </a:spcBef>
              <a:spcAft>
                <a:spcPct val="0"/>
              </a:spcAft>
            </a:pPr>
            <a:r>
              <a:rPr lang="en-US" sz="2000" dirty="0">
                <a:solidFill>
                  <a:srgbClr val="000000"/>
                </a:solidFill>
                <a:latin typeface="Tahoma" pitchFamily="34" charset="0"/>
                <a:cs typeface="Arial" pitchFamily="34" charset="0"/>
              </a:rPr>
              <a:t>for </a:t>
            </a:r>
            <a:r>
              <a:rPr lang="en-US" sz="2000" dirty="0" smtClean="0">
                <a:solidFill>
                  <a:srgbClr val="000000"/>
                </a:solidFill>
                <a:latin typeface="Tahoma" pitchFamily="34" charset="0"/>
                <a:cs typeface="Arial" pitchFamily="34" charset="0"/>
              </a:rPr>
              <a:t>2-category 2D data</a:t>
            </a:r>
            <a:endParaRPr lang="en-US" sz="2000" dirty="0">
              <a:solidFill>
                <a:srgbClr val="000000"/>
              </a:solidFill>
              <a:latin typeface="Tahoma" pitchFamily="34" charset="0"/>
              <a:cs typeface="Arial" pitchFamily="34" charset="0"/>
            </a:endParaRPr>
          </a:p>
        </p:txBody>
      </p:sp>
      <p:sp>
        <p:nvSpPr>
          <p:cNvPr id="914438" name="Text Box 6"/>
          <p:cNvSpPr txBox="1">
            <a:spLocks noChangeArrowheads="1"/>
          </p:cNvSpPr>
          <p:nvPr/>
        </p:nvSpPr>
        <p:spPr bwMode="auto">
          <a:xfrm>
            <a:off x="3279549" y="5013325"/>
            <a:ext cx="1297215" cy="276999"/>
          </a:xfrm>
          <a:prstGeom prst="rect">
            <a:avLst/>
          </a:prstGeom>
          <a:solidFill>
            <a:schemeClr val="bg1"/>
          </a:solidFill>
          <a:ln w="9525">
            <a:noFill/>
            <a:miter lim="800000"/>
            <a:headEnd/>
            <a:tailEnd/>
          </a:ln>
          <a:effectLst/>
        </p:spPr>
        <p:txBody>
          <a:bodyPr wrap="none">
            <a:spAutoFit/>
          </a:bodyPr>
          <a:lstStyle/>
          <a:p>
            <a:pPr algn="r" fontAlgn="base">
              <a:spcBef>
                <a:spcPct val="0"/>
              </a:spcBef>
              <a:spcAft>
                <a:spcPct val="0"/>
              </a:spcAft>
            </a:pPr>
            <a:r>
              <a:rPr lang="en-US" sz="1200">
                <a:solidFill>
                  <a:srgbClr val="000000"/>
                </a:solidFill>
                <a:latin typeface="Tahoma" pitchFamily="34" charset="0"/>
                <a:cs typeface="Arial" pitchFamily="34" charset="0"/>
              </a:rPr>
              <a:t>from Duda </a:t>
            </a:r>
            <a:r>
              <a:rPr lang="en-US" sz="1200" i="1">
                <a:solidFill>
                  <a:srgbClr val="000000"/>
                </a:solidFill>
                <a:latin typeface="Tahoma" pitchFamily="34" charset="0"/>
                <a:cs typeface="Arial" pitchFamily="34" charset="0"/>
              </a:rPr>
              <a:t>et al.</a:t>
            </a:r>
          </a:p>
        </p:txBody>
      </p:sp>
      <p:sp>
        <p:nvSpPr>
          <p:cNvPr id="8" name="TextBox 7"/>
          <p:cNvSpPr txBox="1"/>
          <p:nvPr/>
        </p:nvSpPr>
        <p:spPr>
          <a:xfrm>
            <a:off x="76200" y="2651125"/>
            <a:ext cx="3581400" cy="769441"/>
          </a:xfrm>
          <a:prstGeom prst="rect">
            <a:avLst/>
          </a:prstGeom>
          <a:noFill/>
        </p:spPr>
        <p:txBody>
          <a:bodyPr wrap="square" rtlCol="0">
            <a:spAutoFit/>
          </a:bodyPr>
          <a:lstStyle/>
          <a:p>
            <a:r>
              <a:rPr lang="en-US" sz="2200" dirty="0" smtClean="0">
                <a:solidFill>
                  <a:srgbClr val="000000"/>
                </a:solidFill>
              </a:rPr>
              <a:t>Black = negative</a:t>
            </a:r>
          </a:p>
          <a:p>
            <a:r>
              <a:rPr lang="en-US" sz="2200" dirty="0" smtClean="0">
                <a:solidFill>
                  <a:srgbClr val="FF0000"/>
                </a:solidFill>
              </a:rPr>
              <a:t>Red = positive</a:t>
            </a:r>
            <a:endParaRPr lang="en-US" sz="2200" dirty="0">
              <a:solidFill>
                <a:srgbClr val="FF0000"/>
              </a:solidFill>
            </a:endParaRPr>
          </a:p>
        </p:txBody>
      </p:sp>
      <p:sp>
        <p:nvSpPr>
          <p:cNvPr id="9" name="Oval 8"/>
          <p:cNvSpPr/>
          <p:nvPr/>
        </p:nvSpPr>
        <p:spPr bwMode="auto">
          <a:xfrm>
            <a:off x="4191000" y="2727325"/>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latin typeface="Arial" pitchFamily="34" charset="0"/>
              <a:cs typeface="Arial" pitchFamily="34" charset="0"/>
            </a:endParaRPr>
          </a:p>
        </p:txBody>
      </p:sp>
      <p:sp>
        <p:nvSpPr>
          <p:cNvPr id="10" name="TextBox 9"/>
          <p:cNvSpPr txBox="1"/>
          <p:nvPr/>
        </p:nvSpPr>
        <p:spPr>
          <a:xfrm>
            <a:off x="6172200" y="2753638"/>
            <a:ext cx="2667000" cy="430887"/>
          </a:xfrm>
          <a:prstGeom prst="rect">
            <a:avLst/>
          </a:prstGeom>
          <a:noFill/>
        </p:spPr>
        <p:txBody>
          <a:bodyPr wrap="square" rtlCol="0">
            <a:spAutoFit/>
          </a:bodyPr>
          <a:lstStyle/>
          <a:p>
            <a:r>
              <a:rPr lang="en-US" sz="2200" dirty="0" smtClean="0">
                <a:solidFill>
                  <a:srgbClr val="000000"/>
                </a:solidFill>
                <a:latin typeface="Arial" pitchFamily="34" charset="0"/>
                <a:cs typeface="Arial" pitchFamily="34" charset="0"/>
              </a:rPr>
              <a:t>Novel test example</a:t>
            </a:r>
            <a:endParaRPr lang="en-US" sz="2200" dirty="0">
              <a:solidFill>
                <a:srgbClr val="000000"/>
              </a:solidFill>
              <a:latin typeface="Arial" pitchFamily="34" charset="0"/>
              <a:cs typeface="Arial" pitchFamily="34" charset="0"/>
            </a:endParaRPr>
          </a:p>
        </p:txBody>
      </p:sp>
      <p:cxnSp>
        <p:nvCxnSpPr>
          <p:cNvPr id="12" name="Straight Arrow Connector 11"/>
          <p:cNvCxnSpPr>
            <a:stCxn id="10" idx="1"/>
          </p:cNvCxnSpPr>
          <p:nvPr/>
        </p:nvCxnSpPr>
        <p:spPr bwMode="auto">
          <a:xfrm rot="10800000">
            <a:off x="4343400" y="2829838"/>
            <a:ext cx="1828800" cy="13924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6172200" y="3413125"/>
            <a:ext cx="2438400" cy="1785104"/>
          </a:xfrm>
          <a:prstGeom prst="rect">
            <a:avLst/>
          </a:prstGeom>
          <a:noFill/>
        </p:spPr>
        <p:txBody>
          <a:bodyPr wrap="square" rtlCol="0">
            <a:spAutoFit/>
          </a:bodyPr>
          <a:lstStyle/>
          <a:p>
            <a:r>
              <a:rPr lang="en-US" sz="2200" dirty="0" smtClean="0">
                <a:solidFill>
                  <a:srgbClr val="000000"/>
                </a:solidFill>
                <a:latin typeface="Arial" pitchFamily="34" charset="0"/>
                <a:cs typeface="Arial" pitchFamily="34" charset="0"/>
              </a:rPr>
              <a:t>Closest to a </a:t>
            </a:r>
            <a:r>
              <a:rPr lang="en-US" sz="2200" dirty="0" smtClean="0">
                <a:solidFill>
                  <a:srgbClr val="FF0000"/>
                </a:solidFill>
                <a:latin typeface="Arial" pitchFamily="34" charset="0"/>
                <a:cs typeface="Arial" pitchFamily="34" charset="0"/>
              </a:rPr>
              <a:t>positive</a:t>
            </a:r>
            <a:r>
              <a:rPr lang="en-US" sz="2200" dirty="0" smtClean="0">
                <a:solidFill>
                  <a:srgbClr val="000000"/>
                </a:solidFill>
                <a:latin typeface="Arial" pitchFamily="34" charset="0"/>
                <a:cs typeface="Arial" pitchFamily="34" charset="0"/>
              </a:rPr>
              <a:t> example from the training set, so classify it as positive.</a:t>
            </a:r>
            <a:endParaRPr lang="en-US" sz="2200" dirty="0">
              <a:solidFill>
                <a:srgbClr val="000000"/>
              </a:solidFill>
              <a:latin typeface="Arial" pitchFamily="34" charset="0"/>
              <a:cs typeface="Arial" pitchFamily="34" charset="0"/>
            </a:endParaRPr>
          </a:p>
        </p:txBody>
      </p:sp>
      <p:sp>
        <p:nvSpPr>
          <p:cNvPr id="14" name="Slide Number Placeholder 13"/>
          <p:cNvSpPr>
            <a:spLocks noGrp="1"/>
          </p:cNvSpPr>
          <p:nvPr>
            <p:ph type="sldNum" sz="quarter" idx="11"/>
          </p:nvPr>
        </p:nvSpPr>
        <p:spPr/>
        <p:txBody>
          <a:bodyPr/>
          <a:lstStyle/>
          <a:p>
            <a:pPr eaLnBrk="0" fontAlgn="base" hangingPunct="0">
              <a:spcBef>
                <a:spcPct val="0"/>
              </a:spcBef>
              <a:spcAft>
                <a:spcPct val="0"/>
              </a:spcAft>
            </a:pPr>
            <a:fld id="{BE566EFA-554B-418F-ADD1-DB9C5AB14B09}" type="slidenum">
              <a:rPr lang="en-US" smtClean="0">
                <a:solidFill>
                  <a:srgbClr val="000000"/>
                </a:solidFill>
                <a:cs typeface="Arial" pitchFamily="34" charset="0"/>
              </a:rPr>
              <a:pPr eaLnBrk="0" fontAlgn="base" hangingPunct="0">
                <a:spcBef>
                  <a:spcPct val="0"/>
                </a:spcBef>
                <a:spcAft>
                  <a:spcPct val="0"/>
                </a:spcAft>
              </a:pPr>
              <a:t>18</a:t>
            </a:fld>
            <a:endParaRPr lang="en-US">
              <a:solidFill>
                <a:srgbClr val="000000"/>
              </a:solidFill>
              <a:cs typeface="Arial" pitchFamily="34" charset="0"/>
            </a:endParaRPr>
          </a:p>
        </p:txBody>
      </p:sp>
    </p:spTree>
    <p:extLst>
      <p:ext uri="{BB962C8B-B14F-4D97-AF65-F5344CB8AC3E}">
        <p14:creationId xmlns:p14="http://schemas.microsoft.com/office/powerpoint/2010/main" val="8172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9" name="Rectangle 3"/>
          <p:cNvSpPr>
            <a:spLocks noChangeArrowheads="1"/>
          </p:cNvSpPr>
          <p:nvPr/>
        </p:nvSpPr>
        <p:spPr bwMode="auto">
          <a:xfrm>
            <a:off x="381000" y="304800"/>
            <a:ext cx="8382000" cy="533400"/>
          </a:xfrm>
          <a:prstGeom prst="rect">
            <a:avLst/>
          </a:prstGeom>
          <a:noFill/>
          <a:ln w="9525">
            <a:noFill/>
            <a:miter lim="800000"/>
            <a:headEnd/>
            <a:tailEnd/>
          </a:ln>
          <a:effectLst/>
        </p:spPr>
        <p:txBody>
          <a:bodyPr anchor="ctr"/>
          <a:lstStyle/>
          <a:p>
            <a:pPr algn="ctr" fontAlgn="base">
              <a:spcBef>
                <a:spcPct val="0"/>
              </a:spcBef>
              <a:spcAft>
                <a:spcPct val="0"/>
              </a:spcAft>
            </a:pPr>
            <a:r>
              <a:rPr lang="en-US" sz="3800" dirty="0">
                <a:solidFill>
                  <a:srgbClr val="000000"/>
                </a:solidFill>
                <a:latin typeface="Arial" pitchFamily="34" charset="0"/>
                <a:cs typeface="Arial" pitchFamily="34" charset="0"/>
              </a:rPr>
              <a:t>K-Nearest </a:t>
            </a:r>
            <a:r>
              <a:rPr lang="en-US" sz="3800" dirty="0" smtClean="0">
                <a:solidFill>
                  <a:srgbClr val="000000"/>
                </a:solidFill>
                <a:latin typeface="Arial" pitchFamily="34" charset="0"/>
                <a:cs typeface="Arial" pitchFamily="34" charset="0"/>
              </a:rPr>
              <a:t>Neighbors classification</a:t>
            </a:r>
            <a:endParaRPr lang="en-US" sz="3800" dirty="0">
              <a:solidFill>
                <a:srgbClr val="000000"/>
              </a:solidFill>
              <a:latin typeface="Arial" pitchFamily="34" charset="0"/>
              <a:cs typeface="Arial" pitchFamily="34" charset="0"/>
            </a:endParaRPr>
          </a:p>
        </p:txBody>
      </p:sp>
      <p:pic>
        <p:nvPicPr>
          <p:cNvPr id="915460" name="Picture 4" descr="duda_4"/>
          <p:cNvPicPr>
            <a:picLocks noChangeAspect="1" noChangeArrowheads="1"/>
          </p:cNvPicPr>
          <p:nvPr/>
        </p:nvPicPr>
        <p:blipFill>
          <a:blip r:embed="rId3"/>
          <a:srcRect l="25735" r="25735" b="27457"/>
          <a:stretch>
            <a:fillRect/>
          </a:stretch>
        </p:blipFill>
        <p:spPr bwMode="auto">
          <a:xfrm>
            <a:off x="2057400" y="2286000"/>
            <a:ext cx="4191000" cy="3967163"/>
          </a:xfrm>
          <a:prstGeom prst="rect">
            <a:avLst/>
          </a:prstGeom>
          <a:noFill/>
        </p:spPr>
      </p:pic>
      <p:sp>
        <p:nvSpPr>
          <p:cNvPr id="915463" name="Text Box 7"/>
          <p:cNvSpPr txBox="1">
            <a:spLocks noChangeArrowheads="1"/>
          </p:cNvSpPr>
          <p:nvPr/>
        </p:nvSpPr>
        <p:spPr bwMode="auto">
          <a:xfrm>
            <a:off x="4876800" y="2574925"/>
            <a:ext cx="852488" cy="457200"/>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sz="2400">
                <a:solidFill>
                  <a:srgbClr val="000000"/>
                </a:solidFill>
                <a:latin typeface="cmmi10" pitchFamily="34" charset="0"/>
                <a:cs typeface="Arial" pitchFamily="34" charset="0"/>
              </a:rPr>
              <a:t>k</a:t>
            </a:r>
            <a:r>
              <a:rPr lang="en-US" sz="2400">
                <a:solidFill>
                  <a:srgbClr val="000000"/>
                </a:solidFill>
                <a:latin typeface="cmr10" pitchFamily="34" charset="0"/>
                <a:cs typeface="Arial" pitchFamily="34" charset="0"/>
              </a:rPr>
              <a:t> = 5</a:t>
            </a:r>
          </a:p>
        </p:txBody>
      </p:sp>
      <p:sp>
        <p:nvSpPr>
          <p:cNvPr id="915465" name="Text Box 9"/>
          <p:cNvSpPr txBox="1">
            <a:spLocks noChangeArrowheads="1"/>
          </p:cNvSpPr>
          <p:nvPr/>
        </p:nvSpPr>
        <p:spPr bwMode="auto">
          <a:xfrm>
            <a:off x="7835900" y="6583362"/>
            <a:ext cx="1308100" cy="27463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1200">
                <a:solidFill>
                  <a:srgbClr val="000000"/>
                </a:solidFill>
                <a:latin typeface="Arial" pitchFamily="34" charset="0"/>
                <a:cs typeface="Arial" pitchFamily="34" charset="0"/>
              </a:rPr>
              <a:t>Source: D. Lowe</a:t>
            </a:r>
          </a:p>
        </p:txBody>
      </p:sp>
      <p:sp>
        <p:nvSpPr>
          <p:cNvPr id="915458" name="Rectangle 2"/>
          <p:cNvSpPr>
            <a:spLocks noGrp="1" noChangeArrowheads="1"/>
          </p:cNvSpPr>
          <p:nvPr>
            <p:ph type="body" idx="1"/>
          </p:nvPr>
        </p:nvSpPr>
        <p:spPr>
          <a:xfrm>
            <a:off x="304800" y="1266825"/>
            <a:ext cx="8610600" cy="1704975"/>
          </a:xfrm>
        </p:spPr>
        <p:txBody>
          <a:bodyPr/>
          <a:lstStyle/>
          <a:p>
            <a:pPr>
              <a:lnSpc>
                <a:spcPct val="90000"/>
              </a:lnSpc>
            </a:pPr>
            <a:r>
              <a:rPr lang="en-US" dirty="0">
                <a:latin typeface="Arial" pitchFamily="34" charset="0"/>
                <a:cs typeface="Arial" pitchFamily="34" charset="0"/>
              </a:rPr>
              <a:t>For a new point, find the k closest points from training data</a:t>
            </a:r>
          </a:p>
          <a:p>
            <a:pPr>
              <a:lnSpc>
                <a:spcPct val="90000"/>
              </a:lnSpc>
            </a:pPr>
            <a:r>
              <a:rPr lang="en-US" dirty="0">
                <a:latin typeface="Arial" pitchFamily="34" charset="0"/>
                <a:cs typeface="Arial" pitchFamily="34" charset="0"/>
              </a:rPr>
              <a:t>Labels of the k points “vote” to </a:t>
            </a:r>
            <a:r>
              <a:rPr lang="en-US" dirty="0" smtClean="0">
                <a:latin typeface="Arial" pitchFamily="34" charset="0"/>
                <a:cs typeface="Arial" pitchFamily="34" charset="0"/>
              </a:rPr>
              <a:t>classify</a:t>
            </a:r>
            <a:endParaRPr lang="en-US" dirty="0">
              <a:latin typeface="Arial" pitchFamily="34" charset="0"/>
              <a:cs typeface="Arial" pitchFamily="34" charset="0"/>
            </a:endParaRPr>
          </a:p>
        </p:txBody>
      </p:sp>
      <p:sp>
        <p:nvSpPr>
          <p:cNvPr id="7" name="TextBox 6"/>
          <p:cNvSpPr txBox="1"/>
          <p:nvPr/>
        </p:nvSpPr>
        <p:spPr>
          <a:xfrm>
            <a:off x="5791200" y="3124200"/>
            <a:ext cx="3581400" cy="1446550"/>
          </a:xfrm>
          <a:prstGeom prst="rect">
            <a:avLst/>
          </a:prstGeom>
          <a:noFill/>
        </p:spPr>
        <p:txBody>
          <a:bodyPr wrap="square" rtlCol="0">
            <a:spAutoFit/>
          </a:bodyPr>
          <a:lstStyle/>
          <a:p>
            <a:r>
              <a:rPr lang="en-US" sz="2200" dirty="0" smtClean="0">
                <a:solidFill>
                  <a:srgbClr val="000000"/>
                </a:solidFill>
                <a:latin typeface="Arial" pitchFamily="34" charset="0"/>
                <a:cs typeface="Arial" pitchFamily="34" charset="0"/>
              </a:rPr>
              <a:t>If query lands here, the 5 NN consist of 3 negatives and 2 positives, so we classify it as negative.</a:t>
            </a:r>
            <a:endParaRPr lang="en-US" sz="2200" dirty="0">
              <a:solidFill>
                <a:srgbClr val="000000"/>
              </a:solidFill>
              <a:latin typeface="Arial" pitchFamily="34" charset="0"/>
              <a:cs typeface="Arial" pitchFamily="34" charset="0"/>
            </a:endParaRPr>
          </a:p>
        </p:txBody>
      </p:sp>
      <p:sp>
        <p:nvSpPr>
          <p:cNvPr id="8" name="TextBox 7"/>
          <p:cNvSpPr txBox="1"/>
          <p:nvPr/>
        </p:nvSpPr>
        <p:spPr>
          <a:xfrm>
            <a:off x="0" y="3048000"/>
            <a:ext cx="3581400" cy="769441"/>
          </a:xfrm>
          <a:prstGeom prst="rect">
            <a:avLst/>
          </a:prstGeom>
          <a:noFill/>
        </p:spPr>
        <p:txBody>
          <a:bodyPr wrap="square" rtlCol="0">
            <a:spAutoFit/>
          </a:bodyPr>
          <a:lstStyle/>
          <a:p>
            <a:r>
              <a:rPr lang="en-US" sz="2200" dirty="0" smtClean="0">
                <a:solidFill>
                  <a:srgbClr val="000000"/>
                </a:solidFill>
              </a:rPr>
              <a:t>Black = negative</a:t>
            </a:r>
          </a:p>
          <a:p>
            <a:r>
              <a:rPr lang="en-US" sz="2200" dirty="0" smtClean="0">
                <a:solidFill>
                  <a:srgbClr val="FF0000"/>
                </a:solidFill>
              </a:rPr>
              <a:t>Red = positive</a:t>
            </a:r>
            <a:endParaRPr lang="en-US" sz="2200" dirty="0">
              <a:solidFill>
                <a:srgbClr val="FF0000"/>
              </a:solidFill>
            </a:endParaRPr>
          </a:p>
        </p:txBody>
      </p:sp>
      <p:sp>
        <p:nvSpPr>
          <p:cNvPr id="9" name="Slide Number Placeholder 8"/>
          <p:cNvSpPr>
            <a:spLocks noGrp="1"/>
          </p:cNvSpPr>
          <p:nvPr>
            <p:ph type="sldNum" sz="quarter" idx="11"/>
          </p:nvPr>
        </p:nvSpPr>
        <p:spPr/>
        <p:txBody>
          <a:bodyPr/>
          <a:lstStyle/>
          <a:p>
            <a:pPr eaLnBrk="0" fontAlgn="base" hangingPunct="0">
              <a:spcBef>
                <a:spcPct val="0"/>
              </a:spcBef>
              <a:spcAft>
                <a:spcPct val="0"/>
              </a:spcAft>
            </a:pPr>
            <a:fld id="{BE566EFA-554B-418F-ADD1-DB9C5AB14B09}" type="slidenum">
              <a:rPr lang="en-US" smtClean="0">
                <a:solidFill>
                  <a:srgbClr val="000000"/>
                </a:solidFill>
                <a:cs typeface="Arial" pitchFamily="34" charset="0"/>
              </a:rPr>
              <a:pPr eaLnBrk="0" fontAlgn="base" hangingPunct="0">
                <a:spcBef>
                  <a:spcPct val="0"/>
                </a:spcBef>
                <a:spcAft>
                  <a:spcPct val="0"/>
                </a:spcAft>
              </a:pPr>
              <a:t>19</a:t>
            </a:fld>
            <a:endParaRPr lang="en-US">
              <a:solidFill>
                <a:srgbClr val="000000"/>
              </a:solidFill>
              <a:cs typeface="Arial" pitchFamily="34" charset="0"/>
            </a:endParaRPr>
          </a:p>
        </p:txBody>
      </p:sp>
    </p:spTree>
    <p:extLst>
      <p:ext uri="{BB962C8B-B14F-4D97-AF65-F5344CB8AC3E}">
        <p14:creationId xmlns:p14="http://schemas.microsoft.com/office/powerpoint/2010/main" val="21683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p:txBody>
          <a:bodyPr>
            <a:normAutofit/>
          </a:bodyPr>
          <a:lstStyle/>
          <a:p>
            <a:r>
              <a:rPr lang="en-US" dirty="0" smtClean="0"/>
              <a:t>PS3 </a:t>
            </a:r>
            <a:r>
              <a:rPr lang="en-US" dirty="0" smtClean="0"/>
              <a:t>out tonight; </a:t>
            </a:r>
            <a:r>
              <a:rPr lang="en-US" dirty="0" smtClean="0"/>
              <a:t>due </a:t>
            </a:r>
            <a:r>
              <a:rPr lang="en-US" dirty="0" smtClean="0"/>
              <a:t>6/7, </a:t>
            </a:r>
            <a:r>
              <a:rPr lang="en-US" dirty="0" smtClean="0"/>
              <a:t>11:59 pm</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2301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latin typeface="Arial" pitchFamily="34" charset="0"/>
                <a:cs typeface="Arial" pitchFamily="34" charset="0"/>
              </a:rPr>
              <a:t>A nearest neighbor</a:t>
            </a:r>
            <a:br>
              <a:rPr lang="en-US" dirty="0" smtClean="0">
                <a:latin typeface="Arial" pitchFamily="34" charset="0"/>
                <a:cs typeface="Arial" pitchFamily="34" charset="0"/>
              </a:rPr>
            </a:br>
            <a:r>
              <a:rPr lang="en-US" dirty="0" smtClean="0">
                <a:latin typeface="Arial" pitchFamily="34" charset="0"/>
                <a:cs typeface="Arial" pitchFamily="34" charset="0"/>
              </a:rPr>
              <a:t>recognition example</a:t>
            </a:r>
            <a:endParaRPr lang="en-US" dirty="0">
              <a:latin typeface="Arial" pitchFamily="34" charset="0"/>
              <a:cs typeface="Arial" pitchFamily="34" charset="0"/>
            </a:endParaRPr>
          </a:p>
        </p:txBody>
      </p:sp>
      <p:sp>
        <p:nvSpPr>
          <p:cNvPr id="5" name="Subtitle 4"/>
          <p:cNvSpPr>
            <a:spLocks noGrp="1"/>
          </p:cNvSpPr>
          <p:nvPr>
            <p:ph type="subTitle" idx="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8422460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l="18095" t="13715" r="46191" b="10857"/>
          <a:stretch>
            <a:fillRect/>
          </a:stretch>
        </p:blipFill>
        <p:spPr bwMode="auto">
          <a:xfrm>
            <a:off x="2506713" y="762000"/>
            <a:ext cx="4130575" cy="5453226"/>
          </a:xfrm>
          <a:prstGeom prst="rect">
            <a:avLst/>
          </a:prstGeom>
          <a:noFill/>
          <a:ln w="9525">
            <a:noFill/>
            <a:miter lim="800000"/>
            <a:headEnd/>
            <a:tailEnd/>
          </a:ln>
        </p:spPr>
      </p:pic>
      <p:sp>
        <p:nvSpPr>
          <p:cNvPr id="3" name="Title 1"/>
          <p:cNvSpPr>
            <a:spLocks noGrp="1"/>
          </p:cNvSpPr>
          <p:nvPr>
            <p:ph type="title"/>
          </p:nvPr>
        </p:nvSpPr>
        <p:spPr>
          <a:xfrm>
            <a:off x="457200" y="76200"/>
            <a:ext cx="8229600" cy="792162"/>
          </a:xfrm>
        </p:spPr>
        <p:txBody>
          <a:bodyPr/>
          <a:lstStyle/>
          <a:p>
            <a:pPr eaLnBrk="1" hangingPunct="1"/>
            <a:r>
              <a:rPr lang="en-US" dirty="0" smtClean="0"/>
              <a:t>Where in the World?</a:t>
            </a:r>
          </a:p>
        </p:txBody>
      </p:sp>
      <p:sp>
        <p:nvSpPr>
          <p:cNvPr id="5" name="TextBox 4"/>
          <p:cNvSpPr txBox="1"/>
          <p:nvPr/>
        </p:nvSpPr>
        <p:spPr>
          <a:xfrm>
            <a:off x="304800" y="6150114"/>
            <a:ext cx="8610600" cy="707886"/>
          </a:xfrm>
          <a:prstGeom prst="rect">
            <a:avLst/>
          </a:prstGeom>
          <a:noFill/>
        </p:spPr>
        <p:txBody>
          <a:bodyPr wrap="square" rtlCol="0">
            <a:spAutoFit/>
          </a:bodyPr>
          <a:lstStyle/>
          <a:p>
            <a:r>
              <a:rPr lang="en-US" sz="2000" dirty="0">
                <a:solidFill>
                  <a:prstClr val="black"/>
                </a:solidFill>
              </a:rPr>
              <a:t>[Hays and Efros. </a:t>
            </a:r>
            <a:r>
              <a:rPr lang="en-US" sz="2000" b="1" dirty="0">
                <a:solidFill>
                  <a:prstClr val="black"/>
                </a:solidFill>
              </a:rPr>
              <a:t>im2gps</a:t>
            </a:r>
            <a:r>
              <a:rPr lang="en-US" sz="2000" dirty="0">
                <a:solidFill>
                  <a:prstClr val="black"/>
                </a:solidFill>
              </a:rPr>
              <a:t>: Estimating  Geographic Information from a Single Image. CVPR 2008.]</a:t>
            </a:r>
          </a:p>
        </p:txBody>
      </p:sp>
      <p:sp>
        <p:nvSpPr>
          <p:cNvPr id="2" name="TextBox 1"/>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528998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p:cNvPicPr>
            <a:picLocks noChangeAspect="1" noChangeArrowheads="1"/>
          </p:cNvPicPr>
          <p:nvPr/>
        </p:nvPicPr>
        <p:blipFill>
          <a:blip r:embed="rId3" cstate="print"/>
          <a:srcRect l="22858" t="12952" r="15714" b="11620"/>
          <a:stretch>
            <a:fillRect/>
          </a:stretch>
        </p:blipFill>
        <p:spPr bwMode="auto">
          <a:xfrm>
            <a:off x="1147128" y="914400"/>
            <a:ext cx="6849745" cy="5257800"/>
          </a:xfrm>
          <a:prstGeom prst="rect">
            <a:avLst/>
          </a:prstGeom>
          <a:noFill/>
          <a:ln w="9525">
            <a:noFill/>
            <a:miter lim="800000"/>
            <a:headEnd/>
            <a:tailEnd/>
          </a:ln>
        </p:spPr>
      </p:pic>
      <p:sp>
        <p:nvSpPr>
          <p:cNvPr id="6" name="Title 1"/>
          <p:cNvSpPr>
            <a:spLocks noGrp="1"/>
          </p:cNvSpPr>
          <p:nvPr>
            <p:ph type="title"/>
          </p:nvPr>
        </p:nvSpPr>
        <p:spPr>
          <a:xfrm>
            <a:off x="457200" y="76200"/>
            <a:ext cx="8229600" cy="792162"/>
          </a:xfrm>
        </p:spPr>
        <p:txBody>
          <a:bodyPr/>
          <a:lstStyle/>
          <a:p>
            <a:pPr eaLnBrk="1" hangingPunct="1"/>
            <a:r>
              <a:rPr lang="en-US" dirty="0" smtClean="0"/>
              <a:t>Where in the World?</a:t>
            </a:r>
          </a:p>
        </p:txBody>
      </p:sp>
      <p:sp>
        <p:nvSpPr>
          <p:cNvPr id="4" name="TextBox 3"/>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17731683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p:cNvPicPr>
            <a:picLocks noChangeAspect="1" noChangeArrowheads="1"/>
          </p:cNvPicPr>
          <p:nvPr/>
        </p:nvPicPr>
        <p:blipFill>
          <a:blip r:embed="rId3" cstate="print"/>
          <a:srcRect l="37033" t="21516" r="16484" b="20988"/>
          <a:stretch>
            <a:fillRect/>
          </a:stretch>
        </p:blipFill>
        <p:spPr bwMode="auto">
          <a:xfrm>
            <a:off x="1081278" y="838200"/>
            <a:ext cx="6981444" cy="5398024"/>
          </a:xfrm>
          <a:prstGeom prst="rect">
            <a:avLst/>
          </a:prstGeom>
          <a:noFill/>
          <a:ln w="9525">
            <a:noFill/>
            <a:miter lim="800000"/>
            <a:headEnd/>
            <a:tailEnd/>
          </a:ln>
        </p:spPr>
      </p:pic>
      <p:sp>
        <p:nvSpPr>
          <p:cNvPr id="6" name="Title 1"/>
          <p:cNvSpPr>
            <a:spLocks noGrp="1"/>
          </p:cNvSpPr>
          <p:nvPr>
            <p:ph type="title"/>
          </p:nvPr>
        </p:nvSpPr>
        <p:spPr>
          <a:xfrm>
            <a:off x="457200" y="76200"/>
            <a:ext cx="8229600" cy="792162"/>
          </a:xfrm>
        </p:spPr>
        <p:txBody>
          <a:bodyPr/>
          <a:lstStyle/>
          <a:p>
            <a:pPr eaLnBrk="1" hangingPunct="1"/>
            <a:r>
              <a:rPr lang="en-US" dirty="0" smtClean="0"/>
              <a:t>Where in the World?</a:t>
            </a:r>
          </a:p>
        </p:txBody>
      </p:sp>
      <p:sp>
        <p:nvSpPr>
          <p:cNvPr id="4" name="TextBox 3"/>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195264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57200" y="76200"/>
            <a:ext cx="8229600" cy="990600"/>
          </a:xfrm>
        </p:spPr>
        <p:txBody>
          <a:bodyPr>
            <a:noAutofit/>
          </a:bodyPr>
          <a:lstStyle/>
          <a:p>
            <a:r>
              <a:rPr lang="en-US" sz="3600" dirty="0" smtClean="0"/>
              <a:t>6+ million </a:t>
            </a:r>
            <a:r>
              <a:rPr lang="en-US" sz="3600" dirty="0" err="1" smtClean="0"/>
              <a:t>geotagged</a:t>
            </a:r>
            <a:r>
              <a:rPr lang="en-US" sz="3600" dirty="0" smtClean="0"/>
              <a:t> photos</a:t>
            </a:r>
            <a:br>
              <a:rPr lang="en-US" sz="3600" dirty="0" smtClean="0"/>
            </a:br>
            <a:r>
              <a:rPr lang="en-US" sz="3600" dirty="0" smtClean="0"/>
              <a:t>by 109,788 photographers</a:t>
            </a:r>
          </a:p>
        </p:txBody>
      </p:sp>
      <p:pic>
        <p:nvPicPr>
          <p:cNvPr id="37891" name="Picture 2" descr="C:\Documents and Settings\jhhays\Desktop\im2gps\im2gps_figures\CR_images\all_coords.jpg"/>
          <p:cNvPicPr>
            <a:picLocks noChangeAspect="1" noChangeArrowheads="1"/>
          </p:cNvPicPr>
          <p:nvPr/>
        </p:nvPicPr>
        <p:blipFill>
          <a:blip r:embed="rId3" cstate="print"/>
          <a:srcRect r="33530"/>
          <a:stretch>
            <a:fillRect/>
          </a:stretch>
        </p:blipFill>
        <p:spPr bwMode="auto">
          <a:xfrm>
            <a:off x="0" y="1524000"/>
            <a:ext cx="9117013" cy="4572000"/>
          </a:xfrm>
          <a:prstGeom prst="rect">
            <a:avLst/>
          </a:prstGeom>
          <a:noFill/>
          <a:ln w="9525">
            <a:noFill/>
            <a:miter lim="800000"/>
            <a:headEnd/>
            <a:tailEnd/>
          </a:ln>
        </p:spPr>
      </p:pic>
      <p:sp>
        <p:nvSpPr>
          <p:cNvPr id="5" name="TextBox 4"/>
          <p:cNvSpPr txBox="1"/>
          <p:nvPr/>
        </p:nvSpPr>
        <p:spPr>
          <a:xfrm>
            <a:off x="2438400" y="6248400"/>
            <a:ext cx="4267200" cy="369332"/>
          </a:xfrm>
          <a:prstGeom prst="rect">
            <a:avLst/>
          </a:prstGeom>
          <a:noFill/>
        </p:spPr>
        <p:txBody>
          <a:bodyPr wrap="square" rtlCol="0">
            <a:spAutoFit/>
          </a:bodyPr>
          <a:lstStyle/>
          <a:p>
            <a:pPr algn="ctr"/>
            <a:r>
              <a:rPr lang="en-US" dirty="0">
                <a:solidFill>
                  <a:prstClr val="black"/>
                </a:solidFill>
              </a:rPr>
              <a:t>Annotated by </a:t>
            </a:r>
            <a:r>
              <a:rPr lang="en-US" dirty="0" err="1">
                <a:solidFill>
                  <a:prstClr val="black"/>
                </a:solidFill>
              </a:rPr>
              <a:t>Flickr</a:t>
            </a:r>
            <a:r>
              <a:rPr lang="en-US" dirty="0">
                <a:solidFill>
                  <a:prstClr val="black"/>
                </a:solidFill>
              </a:rPr>
              <a:t> users</a:t>
            </a:r>
          </a:p>
        </p:txBody>
      </p:sp>
      <p:sp>
        <p:nvSpPr>
          <p:cNvPr id="6" name="TextBox 5"/>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37415183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Documents and Settings\jhhays\Desktop\im2gps\im2gps_figures\CR_images\all_coords.jpg"/>
          <p:cNvPicPr>
            <a:picLocks noChangeAspect="1" noChangeArrowheads="1"/>
          </p:cNvPicPr>
          <p:nvPr/>
        </p:nvPicPr>
        <p:blipFill>
          <a:blip r:embed="rId3" cstate="print"/>
          <a:srcRect l="33334" r="-2"/>
          <a:stretch>
            <a:fillRect/>
          </a:stretch>
        </p:blipFill>
        <p:spPr bwMode="auto">
          <a:xfrm>
            <a:off x="0" y="1524000"/>
            <a:ext cx="9144000" cy="4572000"/>
          </a:xfrm>
          <a:prstGeom prst="rect">
            <a:avLst/>
          </a:prstGeom>
          <a:noFill/>
          <a:ln w="9525">
            <a:noFill/>
            <a:miter lim="800000"/>
            <a:headEnd/>
            <a:tailEnd/>
          </a:ln>
        </p:spPr>
      </p:pic>
      <p:sp>
        <p:nvSpPr>
          <p:cNvPr id="6" name="Title 1"/>
          <p:cNvSpPr>
            <a:spLocks noGrp="1"/>
          </p:cNvSpPr>
          <p:nvPr>
            <p:ph type="title"/>
          </p:nvPr>
        </p:nvSpPr>
        <p:spPr>
          <a:xfrm>
            <a:off x="457200" y="76200"/>
            <a:ext cx="8229600" cy="990600"/>
          </a:xfrm>
        </p:spPr>
        <p:txBody>
          <a:bodyPr>
            <a:noAutofit/>
          </a:bodyPr>
          <a:lstStyle/>
          <a:p>
            <a:r>
              <a:rPr lang="en-US" sz="3600" dirty="0" smtClean="0"/>
              <a:t>6+ million </a:t>
            </a:r>
            <a:r>
              <a:rPr lang="en-US" sz="3600" dirty="0" err="1" smtClean="0"/>
              <a:t>geotagged</a:t>
            </a:r>
            <a:r>
              <a:rPr lang="en-US" sz="3600" dirty="0" smtClean="0"/>
              <a:t> photos</a:t>
            </a:r>
            <a:br>
              <a:rPr lang="en-US" sz="3600" dirty="0" smtClean="0"/>
            </a:br>
            <a:r>
              <a:rPr lang="en-US" sz="3600" dirty="0" smtClean="0"/>
              <a:t>by 109,788 photographers</a:t>
            </a:r>
          </a:p>
        </p:txBody>
      </p:sp>
      <p:sp>
        <p:nvSpPr>
          <p:cNvPr id="5" name="TextBox 4"/>
          <p:cNvSpPr txBox="1"/>
          <p:nvPr/>
        </p:nvSpPr>
        <p:spPr>
          <a:xfrm>
            <a:off x="2438400" y="6248400"/>
            <a:ext cx="4267200" cy="369332"/>
          </a:xfrm>
          <a:prstGeom prst="rect">
            <a:avLst/>
          </a:prstGeom>
          <a:noFill/>
        </p:spPr>
        <p:txBody>
          <a:bodyPr wrap="square" rtlCol="0">
            <a:spAutoFit/>
          </a:bodyPr>
          <a:lstStyle/>
          <a:p>
            <a:pPr algn="ctr"/>
            <a:r>
              <a:rPr lang="en-US" dirty="0">
                <a:solidFill>
                  <a:prstClr val="black"/>
                </a:solidFill>
              </a:rPr>
              <a:t>Annotated by </a:t>
            </a:r>
            <a:r>
              <a:rPr lang="en-US" dirty="0" err="1">
                <a:solidFill>
                  <a:prstClr val="black"/>
                </a:solidFill>
              </a:rPr>
              <a:t>Flickr</a:t>
            </a:r>
            <a:r>
              <a:rPr lang="en-US" dirty="0">
                <a:solidFill>
                  <a:prstClr val="black"/>
                </a:solidFill>
              </a:rPr>
              <a:t> users</a:t>
            </a:r>
          </a:p>
        </p:txBody>
      </p:sp>
      <p:sp>
        <p:nvSpPr>
          <p:cNvPr id="7" name="TextBox 6"/>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8" name="Slide Number Placeholder 7"/>
          <p:cNvSpPr>
            <a:spLocks noGrp="1"/>
          </p:cNvSpPr>
          <p:nvPr>
            <p:ph type="sldNum" sz="quarter" idx="12"/>
          </p:nvPr>
        </p:nvSpPr>
        <p:spPr/>
        <p:txBody>
          <a:bodyPr/>
          <a:lstStyle/>
          <a:p>
            <a:fld id="{B6F15528-21DE-4FAA-801E-634DDDAF4B2B}"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42091712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normAutofit/>
          </a:bodyPr>
          <a:lstStyle/>
          <a:p>
            <a:pPr eaLnBrk="1" hangingPunct="1"/>
            <a:r>
              <a:rPr lang="en-US" sz="4000" dirty="0" smtClean="0"/>
              <a:t>Quantitative Evaluation Test Set</a:t>
            </a:r>
          </a:p>
        </p:txBody>
      </p:sp>
      <p:pic>
        <p:nvPicPr>
          <p:cNvPr id="39939" name="Picture 2"/>
          <p:cNvPicPr>
            <a:picLocks noChangeAspect="1" noChangeArrowheads="1"/>
          </p:cNvPicPr>
          <p:nvPr/>
        </p:nvPicPr>
        <p:blipFill>
          <a:blip r:embed="rId3" cstate="print"/>
          <a:srcRect l="1904" t="11429" r="30441" b="22357"/>
          <a:stretch>
            <a:fillRect/>
          </a:stretch>
        </p:blipFill>
        <p:spPr bwMode="auto">
          <a:xfrm>
            <a:off x="34158" y="990600"/>
            <a:ext cx="9033642" cy="5525814"/>
          </a:xfrm>
          <a:prstGeom prst="rect">
            <a:avLst/>
          </a:prstGeom>
          <a:noFill/>
          <a:ln w="9525">
            <a:noFill/>
            <a:miter lim="800000"/>
            <a:headEnd/>
            <a:tailEnd/>
          </a:ln>
        </p:spPr>
      </p:pic>
      <p:sp>
        <p:nvSpPr>
          <p:cNvPr id="4" name="TextBox 3"/>
          <p:cNvSpPr txBox="1"/>
          <p:nvPr/>
        </p:nvSpPr>
        <p:spPr>
          <a:xfrm>
            <a:off x="3695700" y="5867400"/>
            <a:ext cx="17526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634366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rtlCol="0">
            <a:normAutofit fontScale="90000"/>
          </a:bodyPr>
          <a:lstStyle/>
          <a:p>
            <a:pPr eaLnBrk="1" fontAlgn="auto" hangingPunct="1">
              <a:spcAft>
                <a:spcPts val="0"/>
              </a:spcAft>
              <a:defRPr/>
            </a:pPr>
            <a:r>
              <a:rPr lang="en-US" dirty="0" smtClean="0"/>
              <a:t>Which scene properties are relevant?</a:t>
            </a:r>
            <a:endParaRPr lang="en-US" dirty="0"/>
          </a:p>
        </p:txBody>
      </p:sp>
      <p:sp>
        <p:nvSpPr>
          <p:cNvPr id="4" name="Content Placeholder 3"/>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31779077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3" cstate="print"/>
          <a:srcRect/>
          <a:stretch>
            <a:fillRect/>
          </a:stretch>
        </p:blipFill>
        <p:spPr bwMode="auto">
          <a:xfrm>
            <a:off x="304800" y="1524000"/>
            <a:ext cx="1371600" cy="1371600"/>
          </a:xfrm>
          <a:prstGeom prst="rect">
            <a:avLst/>
          </a:prstGeom>
          <a:noFill/>
          <a:ln w="12700" cap="sq">
            <a:noFill/>
            <a:miter lim="800000"/>
            <a:headEnd type="none" w="sm" len="sm"/>
            <a:tailEnd type="none" w="sm" len="sm"/>
          </a:ln>
        </p:spPr>
      </p:pic>
      <p:pic>
        <p:nvPicPr>
          <p:cNvPr id="71683" name="Picture 3"/>
          <p:cNvPicPr>
            <a:picLocks noChangeAspect="1" noChangeArrowheads="1"/>
          </p:cNvPicPr>
          <p:nvPr/>
        </p:nvPicPr>
        <p:blipFill>
          <a:blip r:embed="rId4" cstate="print"/>
          <a:srcRect/>
          <a:stretch>
            <a:fillRect/>
          </a:stretch>
        </p:blipFill>
        <p:spPr bwMode="auto">
          <a:xfrm>
            <a:off x="1752600" y="1524000"/>
            <a:ext cx="1371600" cy="1371600"/>
          </a:xfrm>
          <a:prstGeom prst="rect">
            <a:avLst/>
          </a:prstGeom>
          <a:noFill/>
          <a:ln w="12700" cap="sq">
            <a:noFill/>
            <a:miter lim="800000"/>
            <a:headEnd type="none" w="sm" len="sm"/>
            <a:tailEnd type="none" w="sm" len="sm"/>
          </a:ln>
        </p:spPr>
      </p:pic>
      <p:pic>
        <p:nvPicPr>
          <p:cNvPr id="71684" name="Picture 4"/>
          <p:cNvPicPr>
            <a:picLocks noChangeAspect="1" noChangeArrowheads="1"/>
          </p:cNvPicPr>
          <p:nvPr/>
        </p:nvPicPr>
        <p:blipFill>
          <a:blip r:embed="rId5" cstate="print"/>
          <a:srcRect/>
          <a:stretch>
            <a:fillRect/>
          </a:stretch>
        </p:blipFill>
        <p:spPr bwMode="auto">
          <a:xfrm>
            <a:off x="3200400" y="1524000"/>
            <a:ext cx="1371600" cy="1371600"/>
          </a:xfrm>
          <a:prstGeom prst="rect">
            <a:avLst/>
          </a:prstGeom>
          <a:noFill/>
          <a:ln w="12700" cap="sq">
            <a:noFill/>
            <a:miter lim="800000"/>
            <a:headEnd type="none" w="sm" len="sm"/>
            <a:tailEnd type="none" w="sm" len="sm"/>
          </a:ln>
        </p:spPr>
      </p:pic>
      <p:pic>
        <p:nvPicPr>
          <p:cNvPr id="71685" name="Picture 5"/>
          <p:cNvPicPr>
            <a:picLocks noChangeAspect="1" noChangeArrowheads="1"/>
          </p:cNvPicPr>
          <p:nvPr/>
        </p:nvPicPr>
        <p:blipFill>
          <a:blip r:embed="rId6" cstate="print"/>
          <a:srcRect/>
          <a:stretch>
            <a:fillRect/>
          </a:stretch>
        </p:blipFill>
        <p:spPr bwMode="auto">
          <a:xfrm>
            <a:off x="4648200" y="1524000"/>
            <a:ext cx="1371600" cy="1371600"/>
          </a:xfrm>
          <a:prstGeom prst="rect">
            <a:avLst/>
          </a:prstGeom>
          <a:noFill/>
          <a:ln w="12700" cap="sq">
            <a:noFill/>
            <a:miter lim="800000"/>
            <a:headEnd type="none" w="sm" len="sm"/>
            <a:tailEnd type="none" w="sm" len="sm"/>
          </a:ln>
        </p:spPr>
      </p:pic>
      <p:pic>
        <p:nvPicPr>
          <p:cNvPr id="71686" name="Picture 6"/>
          <p:cNvPicPr>
            <a:picLocks noChangeAspect="1" noChangeArrowheads="1"/>
          </p:cNvPicPr>
          <p:nvPr/>
        </p:nvPicPr>
        <p:blipFill>
          <a:blip r:embed="rId7" cstate="print"/>
          <a:srcRect/>
          <a:stretch>
            <a:fillRect/>
          </a:stretch>
        </p:blipFill>
        <p:spPr bwMode="auto">
          <a:xfrm>
            <a:off x="6096000" y="1524000"/>
            <a:ext cx="1371600" cy="1371600"/>
          </a:xfrm>
          <a:prstGeom prst="rect">
            <a:avLst/>
          </a:prstGeom>
          <a:noFill/>
          <a:ln w="12700" cap="sq">
            <a:noFill/>
            <a:miter lim="800000"/>
            <a:headEnd type="none" w="sm" len="sm"/>
            <a:tailEnd type="none" w="sm" len="sm"/>
          </a:ln>
        </p:spPr>
      </p:pic>
      <p:pic>
        <p:nvPicPr>
          <p:cNvPr id="71687" name="Picture 7"/>
          <p:cNvPicPr>
            <a:picLocks noChangeAspect="1" noChangeArrowheads="1"/>
          </p:cNvPicPr>
          <p:nvPr/>
        </p:nvPicPr>
        <p:blipFill>
          <a:blip r:embed="rId8" cstate="print"/>
          <a:srcRect/>
          <a:stretch>
            <a:fillRect/>
          </a:stretch>
        </p:blipFill>
        <p:spPr bwMode="auto">
          <a:xfrm>
            <a:off x="7543800" y="1524000"/>
            <a:ext cx="1371600" cy="1371600"/>
          </a:xfrm>
          <a:prstGeom prst="rect">
            <a:avLst/>
          </a:prstGeom>
          <a:noFill/>
          <a:ln w="12700" cap="sq">
            <a:noFill/>
            <a:miter lim="800000"/>
            <a:headEnd type="none" w="sm" len="sm"/>
            <a:tailEnd type="none" w="sm" len="sm"/>
          </a:ln>
        </p:spPr>
      </p:pic>
      <p:pic>
        <p:nvPicPr>
          <p:cNvPr id="71688" name="Picture 8"/>
          <p:cNvPicPr>
            <a:picLocks noChangeAspect="1" noChangeArrowheads="1"/>
          </p:cNvPicPr>
          <p:nvPr/>
        </p:nvPicPr>
        <p:blipFill>
          <a:blip r:embed="rId9" cstate="print"/>
          <a:srcRect/>
          <a:stretch>
            <a:fillRect/>
          </a:stretch>
        </p:blipFill>
        <p:spPr bwMode="auto">
          <a:xfrm>
            <a:off x="304800" y="3048000"/>
            <a:ext cx="1371600" cy="1293813"/>
          </a:xfrm>
          <a:prstGeom prst="rect">
            <a:avLst/>
          </a:prstGeom>
          <a:noFill/>
          <a:ln w="12700" cap="sq">
            <a:noFill/>
            <a:miter lim="800000"/>
            <a:headEnd type="none" w="sm" len="sm"/>
            <a:tailEnd type="none" w="sm" len="sm"/>
          </a:ln>
        </p:spPr>
      </p:pic>
      <p:pic>
        <p:nvPicPr>
          <p:cNvPr id="71689" name="Picture 9"/>
          <p:cNvPicPr>
            <a:picLocks noChangeAspect="1" noChangeArrowheads="1"/>
          </p:cNvPicPr>
          <p:nvPr/>
        </p:nvPicPr>
        <p:blipFill>
          <a:blip r:embed="rId10" cstate="print"/>
          <a:srcRect/>
          <a:stretch>
            <a:fillRect/>
          </a:stretch>
        </p:blipFill>
        <p:spPr bwMode="auto">
          <a:xfrm>
            <a:off x="6096000" y="3048000"/>
            <a:ext cx="1371600" cy="1295400"/>
          </a:xfrm>
          <a:prstGeom prst="rect">
            <a:avLst/>
          </a:prstGeom>
          <a:noFill/>
          <a:ln w="12700" cap="sq">
            <a:noFill/>
            <a:miter lim="800000"/>
            <a:headEnd type="none" w="sm" len="sm"/>
            <a:tailEnd type="none" w="sm" len="sm"/>
          </a:ln>
        </p:spPr>
      </p:pic>
      <p:pic>
        <p:nvPicPr>
          <p:cNvPr id="71690" name="Picture 10"/>
          <p:cNvPicPr>
            <a:picLocks noChangeAspect="1" noChangeArrowheads="1"/>
          </p:cNvPicPr>
          <p:nvPr/>
        </p:nvPicPr>
        <p:blipFill>
          <a:blip r:embed="rId11" cstate="print"/>
          <a:srcRect/>
          <a:stretch>
            <a:fillRect/>
          </a:stretch>
        </p:blipFill>
        <p:spPr bwMode="auto">
          <a:xfrm>
            <a:off x="1752600" y="3052763"/>
            <a:ext cx="1371600" cy="1290637"/>
          </a:xfrm>
          <a:prstGeom prst="rect">
            <a:avLst/>
          </a:prstGeom>
          <a:noFill/>
          <a:ln w="12700" cap="sq">
            <a:noFill/>
            <a:miter lim="800000"/>
            <a:headEnd type="none" w="sm" len="sm"/>
            <a:tailEnd type="none" w="sm" len="sm"/>
          </a:ln>
        </p:spPr>
      </p:pic>
      <p:pic>
        <p:nvPicPr>
          <p:cNvPr id="71691" name="Picture 11"/>
          <p:cNvPicPr>
            <a:picLocks noChangeAspect="1" noChangeArrowheads="1"/>
          </p:cNvPicPr>
          <p:nvPr/>
        </p:nvPicPr>
        <p:blipFill>
          <a:blip r:embed="rId12" cstate="print"/>
          <a:srcRect/>
          <a:stretch>
            <a:fillRect/>
          </a:stretch>
        </p:blipFill>
        <p:spPr bwMode="auto">
          <a:xfrm>
            <a:off x="7543800" y="3048000"/>
            <a:ext cx="1371600" cy="1295400"/>
          </a:xfrm>
          <a:prstGeom prst="rect">
            <a:avLst/>
          </a:prstGeom>
          <a:noFill/>
          <a:ln w="12700" cap="sq">
            <a:noFill/>
            <a:miter lim="800000"/>
            <a:headEnd type="none" w="sm" len="sm"/>
            <a:tailEnd type="none" w="sm" len="sm"/>
          </a:ln>
        </p:spPr>
      </p:pic>
      <p:pic>
        <p:nvPicPr>
          <p:cNvPr id="71692" name="Picture 12"/>
          <p:cNvPicPr>
            <a:picLocks noChangeAspect="1" noChangeArrowheads="1"/>
          </p:cNvPicPr>
          <p:nvPr/>
        </p:nvPicPr>
        <p:blipFill>
          <a:blip r:embed="rId13" cstate="print"/>
          <a:srcRect/>
          <a:stretch>
            <a:fillRect/>
          </a:stretch>
        </p:blipFill>
        <p:spPr bwMode="auto">
          <a:xfrm>
            <a:off x="4648200" y="3048000"/>
            <a:ext cx="1371600" cy="1295400"/>
          </a:xfrm>
          <a:prstGeom prst="rect">
            <a:avLst/>
          </a:prstGeom>
          <a:noFill/>
          <a:ln w="12700" cap="sq">
            <a:noFill/>
            <a:miter lim="800000"/>
            <a:headEnd type="none" w="sm" len="sm"/>
            <a:tailEnd type="none" w="sm" len="sm"/>
          </a:ln>
        </p:spPr>
      </p:pic>
      <p:pic>
        <p:nvPicPr>
          <p:cNvPr id="71693" name="Picture 13"/>
          <p:cNvPicPr>
            <a:picLocks noChangeAspect="1" noChangeArrowheads="1"/>
          </p:cNvPicPr>
          <p:nvPr/>
        </p:nvPicPr>
        <p:blipFill>
          <a:blip r:embed="rId14" cstate="print"/>
          <a:srcRect/>
          <a:stretch>
            <a:fillRect/>
          </a:stretch>
        </p:blipFill>
        <p:spPr bwMode="auto">
          <a:xfrm>
            <a:off x="3200400" y="3071813"/>
            <a:ext cx="1371600" cy="1271587"/>
          </a:xfrm>
          <a:prstGeom prst="rect">
            <a:avLst/>
          </a:prstGeom>
          <a:noFill/>
          <a:ln w="12700" cap="sq">
            <a:noFill/>
            <a:miter lim="800000"/>
            <a:headEnd type="none" w="sm" len="sm"/>
            <a:tailEnd type="none" w="sm" len="sm"/>
          </a:ln>
        </p:spPr>
      </p:pic>
      <p:sp>
        <p:nvSpPr>
          <p:cNvPr id="71694" name="Text Box 14"/>
          <p:cNvSpPr txBox="1">
            <a:spLocks noChangeArrowheads="1"/>
          </p:cNvSpPr>
          <p:nvPr/>
        </p:nvSpPr>
        <p:spPr bwMode="auto">
          <a:xfrm>
            <a:off x="1066800" y="5311775"/>
            <a:ext cx="7239000" cy="860425"/>
          </a:xfrm>
          <a:prstGeom prst="rect">
            <a:avLst/>
          </a:prstGeom>
          <a:noFill/>
          <a:ln w="38100">
            <a:solidFill>
              <a:srgbClr val="4D4D4D"/>
            </a:solidFill>
            <a:miter lim="800000"/>
            <a:headEnd/>
            <a:tailEnd/>
          </a:ln>
        </p:spPr>
        <p:txBody>
          <a:bodyPr>
            <a:spAutoFit/>
          </a:bodyPr>
          <a:lstStyle/>
          <a:p>
            <a:pPr algn="ctr" eaLnBrk="0" fontAlgn="base" hangingPunct="0">
              <a:spcBef>
                <a:spcPct val="0"/>
              </a:spcBef>
              <a:spcAft>
                <a:spcPct val="0"/>
              </a:spcAft>
            </a:pPr>
            <a:r>
              <a:rPr lang="en-US" sz="2400" b="1" dirty="0" smtClean="0">
                <a:solidFill>
                  <a:srgbClr val="000000"/>
                </a:solidFill>
              </a:rPr>
              <a:t>A scene is a single surface that can be</a:t>
            </a:r>
          </a:p>
          <a:p>
            <a:pPr algn="ctr" eaLnBrk="0" fontAlgn="base" hangingPunct="0">
              <a:spcBef>
                <a:spcPct val="0"/>
              </a:spcBef>
              <a:spcAft>
                <a:spcPct val="0"/>
              </a:spcAft>
            </a:pPr>
            <a:r>
              <a:rPr lang="en-US" sz="2400" b="1" dirty="0" smtClean="0">
                <a:solidFill>
                  <a:srgbClr val="000000"/>
                </a:solidFill>
              </a:rPr>
              <a:t>represented by global (statistical) descriptors</a:t>
            </a:r>
          </a:p>
        </p:txBody>
      </p:sp>
      <p:sp>
        <p:nvSpPr>
          <p:cNvPr id="71695" name="Rectangle 15"/>
          <p:cNvSpPr>
            <a:spLocks noChangeArrowheads="1"/>
          </p:cNvSpPr>
          <p:nvPr/>
        </p:nvSpPr>
        <p:spPr bwMode="auto">
          <a:xfrm>
            <a:off x="228600" y="152400"/>
            <a:ext cx="8763000" cy="1143000"/>
          </a:xfrm>
          <a:prstGeom prst="rect">
            <a:avLst/>
          </a:prstGeom>
          <a:noFill/>
          <a:ln w="9525">
            <a:noFill/>
            <a:miter lim="800000"/>
            <a:headEnd/>
            <a:tailEnd/>
          </a:ln>
        </p:spPr>
        <p:txBody>
          <a:bodyPr anchor="ctr"/>
          <a:lstStyle/>
          <a:p>
            <a:pPr eaLnBrk="0" fontAlgn="base" hangingPunct="0">
              <a:spcBef>
                <a:spcPct val="0"/>
              </a:spcBef>
              <a:spcAft>
                <a:spcPct val="0"/>
              </a:spcAft>
            </a:pPr>
            <a:r>
              <a:rPr lang="en-US" sz="2800" b="1" dirty="0" smtClean="0">
                <a:solidFill>
                  <a:srgbClr val="000000"/>
                </a:solidFill>
              </a:rPr>
              <a:t>Spatial Envelope Theory of Scene Representation</a:t>
            </a:r>
            <a:br>
              <a:rPr lang="en-US" sz="2800" b="1" dirty="0" smtClean="0">
                <a:solidFill>
                  <a:srgbClr val="000000"/>
                </a:solidFill>
              </a:rPr>
            </a:br>
            <a:r>
              <a:rPr lang="en-US" sz="2000" b="1" dirty="0" err="1" smtClean="0">
                <a:solidFill>
                  <a:srgbClr val="000000"/>
                </a:solidFill>
              </a:rPr>
              <a:t>Oliva</a:t>
            </a:r>
            <a:r>
              <a:rPr lang="en-US" sz="2000" b="1" dirty="0" smtClean="0">
                <a:solidFill>
                  <a:srgbClr val="000000"/>
                </a:solidFill>
              </a:rPr>
              <a:t> &amp; </a:t>
            </a:r>
            <a:r>
              <a:rPr lang="en-US" sz="2000" b="1" dirty="0" err="1" smtClean="0">
                <a:solidFill>
                  <a:srgbClr val="000000"/>
                </a:solidFill>
              </a:rPr>
              <a:t>Torralba</a:t>
            </a:r>
            <a:r>
              <a:rPr lang="en-US" sz="2000" b="1" dirty="0" smtClean="0">
                <a:solidFill>
                  <a:srgbClr val="000000"/>
                </a:solidFill>
              </a:rPr>
              <a:t> (2001)</a:t>
            </a:r>
          </a:p>
        </p:txBody>
      </p:sp>
      <p:sp>
        <p:nvSpPr>
          <p:cNvPr id="71696" name="AutoShape 16"/>
          <p:cNvSpPr>
            <a:spLocks noChangeArrowheads="1"/>
          </p:cNvSpPr>
          <p:nvPr/>
        </p:nvSpPr>
        <p:spPr bwMode="auto">
          <a:xfrm>
            <a:off x="4343400" y="4572000"/>
            <a:ext cx="609600" cy="609600"/>
          </a:xfrm>
          <a:prstGeom prst="downArrow">
            <a:avLst>
              <a:gd name="adj1" fmla="val 50000"/>
              <a:gd name="adj2" fmla="val 25000"/>
            </a:avLst>
          </a:prstGeom>
          <a:solidFill>
            <a:schemeClr val="bg2"/>
          </a:solidFill>
          <a:ln w="38100">
            <a:solidFill>
              <a:srgbClr val="111111"/>
            </a:solidFill>
            <a:miter lim="800000"/>
            <a:headEnd/>
            <a:tailEnd/>
          </a:ln>
        </p:spPr>
        <p:txBody>
          <a:bodyPr wrap="none" anchor="ctr"/>
          <a:lstStyle/>
          <a:p>
            <a:pPr eaLnBrk="0" fontAlgn="base" hangingPunct="0">
              <a:spcBef>
                <a:spcPct val="0"/>
              </a:spcBef>
              <a:spcAft>
                <a:spcPct val="0"/>
              </a:spcAft>
            </a:pPr>
            <a:endParaRPr lang="en-US" sz="2100" b="1" smtClean="0">
              <a:solidFill>
                <a:srgbClr val="000000"/>
              </a:solidFill>
            </a:endParaRPr>
          </a:p>
        </p:txBody>
      </p:sp>
      <p:sp>
        <p:nvSpPr>
          <p:cNvPr id="2" name="Rounded Rectangle 1"/>
          <p:cNvSpPr/>
          <p:nvPr/>
        </p:nvSpPr>
        <p:spPr>
          <a:xfrm>
            <a:off x="0" y="6172200"/>
            <a:ext cx="755576" cy="685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8388424" y="6207125"/>
            <a:ext cx="755576" cy="685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97" name="Rectangle 16"/>
          <p:cNvSpPr>
            <a:spLocks noChangeArrowheads="1"/>
          </p:cNvSpPr>
          <p:nvPr/>
        </p:nvSpPr>
        <p:spPr bwMode="auto">
          <a:xfrm>
            <a:off x="6912260" y="6572885"/>
            <a:ext cx="2233881" cy="30777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400" b="1" dirty="0" smtClean="0">
                <a:solidFill>
                  <a:srgbClr val="000000"/>
                </a:solidFill>
                <a:latin typeface="Trebuchet MS" pitchFamily="34" charset="0"/>
              </a:rPr>
              <a:t>Slide Credit: </a:t>
            </a:r>
            <a:r>
              <a:rPr lang="en-US" sz="1400" b="1" dirty="0" err="1" smtClean="0">
                <a:solidFill>
                  <a:srgbClr val="000000"/>
                </a:solidFill>
                <a:latin typeface="Trebuchet MS" pitchFamily="34" charset="0"/>
              </a:rPr>
              <a:t>Aude</a:t>
            </a:r>
            <a:r>
              <a:rPr lang="en-US" sz="1400" b="1" dirty="0" smtClean="0">
                <a:solidFill>
                  <a:srgbClr val="000000"/>
                </a:solidFill>
                <a:latin typeface="Trebuchet MS" pitchFamily="34" charset="0"/>
              </a:rPr>
              <a:t> Olivia</a:t>
            </a:r>
          </a:p>
        </p:txBody>
      </p:sp>
      <p:sp>
        <p:nvSpPr>
          <p:cNvPr id="20" name="Slide Number Placeholder 19"/>
          <p:cNvSpPr>
            <a:spLocks noGrp="1"/>
          </p:cNvSpPr>
          <p:nvPr>
            <p:ph type="sldNum" sz="quarter" idx="12"/>
          </p:nvPr>
        </p:nvSpPr>
        <p:spPr/>
        <p:txBody>
          <a:bodyPr/>
          <a:lstStyle/>
          <a:p>
            <a:pPr>
              <a:defRPr/>
            </a:pPr>
            <a:fld id="{9AD245FE-CB41-43FC-8FAE-40F2C6ADBAA1}" type="slidenum">
              <a:rPr lang="en-US" smtClean="0"/>
              <a:pPr>
                <a:defRPr/>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Global texture: </a:t>
            </a:r>
            <a:br>
              <a:rPr lang="en-US" sz="4000" dirty="0" smtClean="0"/>
            </a:br>
            <a:r>
              <a:rPr lang="en-US" sz="4000" dirty="0" smtClean="0"/>
              <a:t>capturing the “Gist” of the scene</a:t>
            </a:r>
            <a:endParaRPr lang="en-US" sz="4000" dirty="0"/>
          </a:p>
        </p:txBody>
      </p:sp>
      <p:sp>
        <p:nvSpPr>
          <p:cNvPr id="4" name="Content Placeholder 3"/>
          <p:cNvSpPr>
            <a:spLocks noGrp="1"/>
          </p:cNvSpPr>
          <p:nvPr>
            <p:ph idx="1"/>
          </p:nvPr>
        </p:nvSpPr>
        <p:spPr>
          <a:xfrm>
            <a:off x="-21196" y="6449991"/>
            <a:ext cx="8229600" cy="579409"/>
          </a:xfrm>
        </p:spPr>
        <p:txBody>
          <a:bodyPr/>
          <a:lstStyle/>
          <a:p>
            <a:pPr>
              <a:buNone/>
            </a:pPr>
            <a:r>
              <a:rPr lang="en-US" sz="2000" dirty="0" err="1" smtClean="0"/>
              <a:t>Oliva</a:t>
            </a:r>
            <a:r>
              <a:rPr lang="en-US" sz="2000" dirty="0" smtClean="0"/>
              <a:t> &amp; </a:t>
            </a:r>
            <a:r>
              <a:rPr lang="en-US" sz="2000" dirty="0" err="1" smtClean="0"/>
              <a:t>Torralba</a:t>
            </a:r>
            <a:r>
              <a:rPr lang="en-US" sz="2000" dirty="0" smtClean="0"/>
              <a:t> IJCV 2001, </a:t>
            </a:r>
            <a:r>
              <a:rPr lang="en-US" sz="2000" dirty="0" err="1" smtClean="0"/>
              <a:t>Torralba</a:t>
            </a:r>
            <a:r>
              <a:rPr lang="en-US" sz="2000" dirty="0" smtClean="0"/>
              <a:t> et al. CVPR 2003</a:t>
            </a:r>
          </a:p>
        </p:txBody>
      </p:sp>
      <p:pic>
        <p:nvPicPr>
          <p:cNvPr id="5" name="Picture 2"/>
          <p:cNvPicPr>
            <a:picLocks noChangeAspect="1" noChangeArrowheads="1"/>
          </p:cNvPicPr>
          <p:nvPr/>
        </p:nvPicPr>
        <p:blipFill>
          <a:blip r:embed="rId3" cstate="print"/>
          <a:srcRect l="20670" t="38702" r="17936" b="24618"/>
          <a:stretch>
            <a:fillRect/>
          </a:stretch>
        </p:blipFill>
        <p:spPr bwMode="auto">
          <a:xfrm>
            <a:off x="592083" y="2370123"/>
            <a:ext cx="8012289" cy="3468735"/>
          </a:xfrm>
          <a:prstGeom prst="rect">
            <a:avLst/>
          </a:prstGeom>
          <a:noFill/>
          <a:ln w="9525">
            <a:noFill/>
            <a:miter lim="800000"/>
            <a:headEnd/>
            <a:tailEnd/>
          </a:ln>
        </p:spPr>
      </p:pic>
      <p:sp>
        <p:nvSpPr>
          <p:cNvPr id="7" name="Content Placeholder 3"/>
          <p:cNvSpPr txBox="1">
            <a:spLocks/>
          </p:cNvSpPr>
          <p:nvPr/>
        </p:nvSpPr>
        <p:spPr bwMode="auto">
          <a:xfrm>
            <a:off x="519057" y="1785915"/>
            <a:ext cx="8624943" cy="5794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20000"/>
              </a:spcBef>
              <a:spcAft>
                <a:spcPct val="0"/>
              </a:spcAft>
            </a:pPr>
            <a:r>
              <a:rPr lang="en-US" sz="2400" kern="0" dirty="0" smtClean="0">
                <a:solidFill>
                  <a:srgbClr val="000000"/>
                </a:solidFill>
              </a:rPr>
              <a:t>Capture global image properties while keeping some spatial information</a:t>
            </a:r>
          </a:p>
        </p:txBody>
      </p:sp>
      <p:sp>
        <p:nvSpPr>
          <p:cNvPr id="3" name="TextBox 2"/>
          <p:cNvSpPr txBox="1"/>
          <p:nvPr/>
        </p:nvSpPr>
        <p:spPr>
          <a:xfrm>
            <a:off x="7272300" y="5373216"/>
            <a:ext cx="1368152" cy="646331"/>
          </a:xfrm>
          <a:prstGeom prst="rect">
            <a:avLst/>
          </a:prstGeom>
          <a:noFill/>
        </p:spPr>
        <p:txBody>
          <a:bodyPr wrap="square" rtlCol="0">
            <a:spAutoFit/>
          </a:bodyPr>
          <a:lstStyle/>
          <a:p>
            <a:pPr algn="ctr"/>
            <a:r>
              <a:rPr lang="en-US" dirty="0" smtClean="0"/>
              <a:t>Gist descriptor</a:t>
            </a:r>
            <a:endParaRPr lang="en-US" dirty="0"/>
          </a:p>
        </p:txBody>
      </p:sp>
      <p:sp>
        <p:nvSpPr>
          <p:cNvPr id="8" name="Slide Number Placeholder 7"/>
          <p:cNvSpPr>
            <a:spLocks noGrp="1"/>
          </p:cNvSpPr>
          <p:nvPr>
            <p:ph type="sldNum" sz="quarter" idx="12"/>
          </p:nvPr>
        </p:nvSpPr>
        <p:spPr/>
        <p:txBody>
          <a:bodyPr/>
          <a:lstStyle/>
          <a:p>
            <a:pPr>
              <a:defRPr/>
            </a:pPr>
            <a:fld id="{7869ADE3-FCDF-4463-98DF-A3BB246EF849}" type="slidenum">
              <a:rPr lang="en-US" smtClean="0"/>
              <a:pPr>
                <a:defRPr/>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Outline</a:t>
            </a:r>
            <a:endParaRPr lang="en-US" dirty="0">
              <a:latin typeface="Arial" pitchFamily="34" charset="0"/>
              <a:cs typeface="Arial" pitchFamily="34" charset="0"/>
            </a:endParaRPr>
          </a:p>
        </p:txBody>
      </p:sp>
      <p:sp>
        <p:nvSpPr>
          <p:cNvPr id="3" name="Content Placeholder 2"/>
          <p:cNvSpPr>
            <a:spLocks noGrp="1"/>
          </p:cNvSpPr>
          <p:nvPr>
            <p:ph idx="1"/>
          </p:nvPr>
        </p:nvSpPr>
        <p:spPr>
          <a:xfrm>
            <a:off x="323528" y="1412776"/>
            <a:ext cx="8589132" cy="5033156"/>
          </a:xfrm>
        </p:spPr>
        <p:txBody>
          <a:bodyPr>
            <a:normAutofit/>
          </a:bodyPr>
          <a:lstStyle/>
          <a:p>
            <a:pPr>
              <a:lnSpc>
                <a:spcPct val="110000"/>
              </a:lnSpc>
              <a:spcAft>
                <a:spcPts val="600"/>
              </a:spcAft>
            </a:pPr>
            <a:r>
              <a:rPr lang="en-US" b="1" dirty="0" smtClean="0">
                <a:latin typeface="Arial" pitchFamily="34" charset="0"/>
                <a:cs typeface="Arial" pitchFamily="34" charset="0"/>
              </a:rPr>
              <a:t>Last time: </a:t>
            </a:r>
            <a:r>
              <a:rPr lang="en-US" dirty="0" smtClean="0">
                <a:latin typeface="Arial" pitchFamily="34" charset="0"/>
                <a:cs typeface="Arial" pitchFamily="34" charset="0"/>
              </a:rPr>
              <a:t>window-based generic object detection</a:t>
            </a:r>
          </a:p>
          <a:p>
            <a:pPr lvl="1">
              <a:lnSpc>
                <a:spcPct val="110000"/>
              </a:lnSpc>
              <a:spcAft>
                <a:spcPts val="600"/>
              </a:spcAft>
            </a:pPr>
            <a:r>
              <a:rPr lang="en-US" dirty="0" smtClean="0">
                <a:latin typeface="Arial" pitchFamily="34" charset="0"/>
                <a:cs typeface="Arial" pitchFamily="34" charset="0"/>
              </a:rPr>
              <a:t>basic pipeline</a:t>
            </a:r>
          </a:p>
          <a:p>
            <a:pPr lvl="1">
              <a:lnSpc>
                <a:spcPct val="110000"/>
              </a:lnSpc>
              <a:spcAft>
                <a:spcPts val="600"/>
              </a:spcAft>
            </a:pPr>
            <a:r>
              <a:rPr lang="en-US" dirty="0" smtClean="0">
                <a:latin typeface="Arial" pitchFamily="34" charset="0"/>
                <a:cs typeface="Arial" pitchFamily="34" charset="0"/>
              </a:rPr>
              <a:t>face detection with boosting as case study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4328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rtlCol="0">
            <a:normAutofit fontScale="90000"/>
          </a:bodyPr>
          <a:lstStyle/>
          <a:p>
            <a:pPr eaLnBrk="1" fontAlgn="auto" hangingPunct="1">
              <a:spcAft>
                <a:spcPts val="0"/>
              </a:spcAft>
              <a:defRPr/>
            </a:pPr>
            <a:r>
              <a:rPr lang="en-US" dirty="0" smtClean="0"/>
              <a:t>Which scene properties are relevant?</a:t>
            </a:r>
            <a:endParaRPr lang="en-US" dirty="0"/>
          </a:p>
        </p:txBody>
      </p:sp>
      <p:sp>
        <p:nvSpPr>
          <p:cNvPr id="3" name="Content Placeholder 2"/>
          <p:cNvSpPr>
            <a:spLocks noGrp="1"/>
          </p:cNvSpPr>
          <p:nvPr>
            <p:ph idx="1"/>
          </p:nvPr>
        </p:nvSpPr>
        <p:spPr>
          <a:xfrm>
            <a:off x="457200" y="1798637"/>
            <a:ext cx="8229600" cy="4525963"/>
          </a:xfrm>
        </p:spPr>
        <p:txBody>
          <a:bodyPr rtlCol="0">
            <a:normAutofit/>
          </a:bodyPr>
          <a:lstStyle/>
          <a:p>
            <a:pPr>
              <a:defRPr/>
            </a:pPr>
            <a:r>
              <a:rPr lang="en-US" sz="2800" b="1" dirty="0" smtClean="0"/>
              <a:t>Gist scene descriptor</a:t>
            </a:r>
            <a:endParaRPr lang="en-US" sz="2800" dirty="0" smtClean="0"/>
          </a:p>
          <a:p>
            <a:pPr eaLnBrk="1" fontAlgn="auto" hangingPunct="1">
              <a:spcAft>
                <a:spcPts val="0"/>
              </a:spcAft>
              <a:defRPr/>
            </a:pPr>
            <a:r>
              <a:rPr lang="en-US" sz="2800" b="1" dirty="0" smtClean="0"/>
              <a:t>Color Histograms  </a:t>
            </a:r>
            <a:r>
              <a:rPr lang="en-US" sz="2800" dirty="0" smtClean="0"/>
              <a:t>- L*A*B* 4x14x14 histograms</a:t>
            </a:r>
          </a:p>
          <a:p>
            <a:pPr eaLnBrk="1" fontAlgn="auto" hangingPunct="1">
              <a:spcAft>
                <a:spcPts val="0"/>
              </a:spcAft>
              <a:defRPr/>
            </a:pPr>
            <a:r>
              <a:rPr lang="en-US" sz="2800" b="1" dirty="0" err="1" smtClean="0"/>
              <a:t>Texton</a:t>
            </a:r>
            <a:r>
              <a:rPr lang="en-US" sz="2800" b="1" dirty="0" smtClean="0"/>
              <a:t> Histograms </a:t>
            </a:r>
            <a:r>
              <a:rPr lang="en-US" sz="2800" dirty="0" smtClean="0"/>
              <a:t>– 512 entry, filter bank based</a:t>
            </a:r>
          </a:p>
          <a:p>
            <a:pPr eaLnBrk="1" fontAlgn="auto" hangingPunct="1">
              <a:spcAft>
                <a:spcPts val="0"/>
              </a:spcAft>
              <a:defRPr/>
            </a:pPr>
            <a:r>
              <a:rPr lang="en-US" sz="2800" b="1" dirty="0" smtClean="0"/>
              <a:t>Line Features </a:t>
            </a:r>
            <a:r>
              <a:rPr lang="en-US" sz="2800" dirty="0" smtClean="0"/>
              <a:t>– Histograms of straight line stats</a:t>
            </a:r>
          </a:p>
          <a:p>
            <a:pPr eaLnBrk="1" fontAlgn="auto" hangingPunct="1">
              <a:spcAft>
                <a:spcPts val="0"/>
              </a:spcAft>
              <a:defRPr/>
            </a:pP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30</a:t>
            </a:fld>
            <a:endParaRPr lang="en-US" dirty="0">
              <a:solidFill>
                <a:prstClr val="black">
                  <a:tint val="75000"/>
                </a:prstClr>
              </a:solidFill>
            </a:endParaRPr>
          </a:p>
        </p:txBody>
      </p:sp>
    </p:spTree>
    <p:extLst>
      <p:ext uri="{BB962C8B-B14F-4D97-AF65-F5344CB8AC3E}">
        <p14:creationId xmlns:p14="http://schemas.microsoft.com/office/powerpoint/2010/main" val="1496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dirty="0" smtClean="0"/>
              <a:t>Im2GPS: Scene Matches</a:t>
            </a:r>
          </a:p>
        </p:txBody>
      </p:sp>
      <p:pic>
        <p:nvPicPr>
          <p:cNvPr id="41987" name="Picture 2"/>
          <p:cNvPicPr>
            <a:picLocks noChangeAspect="1" noChangeArrowheads="1"/>
          </p:cNvPicPr>
          <p:nvPr/>
        </p:nvPicPr>
        <p:blipFill>
          <a:blip r:embed="rId2" cstate="print"/>
          <a:srcRect l="659" t="10901" r="2966" b="9802"/>
          <a:stretch>
            <a:fillRect/>
          </a:stretch>
        </p:blipFill>
        <p:spPr bwMode="auto">
          <a:xfrm>
            <a:off x="0" y="1524000"/>
            <a:ext cx="9144000" cy="4702175"/>
          </a:xfrm>
          <a:prstGeom prst="rect">
            <a:avLst/>
          </a:prstGeom>
          <a:noFill/>
          <a:ln w="9525">
            <a:noFill/>
            <a:miter lim="800000"/>
            <a:headEnd/>
            <a:tailEnd/>
          </a:ln>
        </p:spPr>
      </p:pic>
      <p:sp>
        <p:nvSpPr>
          <p:cNvPr id="4" name="TextBox 3"/>
          <p:cNvSpPr txBox="1"/>
          <p:nvPr/>
        </p:nvSpPr>
        <p:spPr>
          <a:xfrm>
            <a:off x="35496" y="6577607"/>
            <a:ext cx="8610600" cy="307777"/>
          </a:xfrm>
          <a:prstGeom prst="rect">
            <a:avLst/>
          </a:prstGeom>
          <a:noFill/>
        </p:spPr>
        <p:txBody>
          <a:bodyPr wrap="square" rtlCol="0">
            <a:spAutoFit/>
          </a:bodyPr>
          <a:lstStyle/>
          <a:p>
            <a:r>
              <a:rPr lang="en-US" sz="1400" dirty="0">
                <a:solidFill>
                  <a:prstClr val="black"/>
                </a:solidFill>
              </a:rPr>
              <a:t>[Hays and Efros. </a:t>
            </a:r>
            <a:r>
              <a:rPr lang="en-US" sz="1400" b="1" dirty="0">
                <a:solidFill>
                  <a:prstClr val="black"/>
                </a:solidFill>
              </a:rPr>
              <a:t>im2gps</a:t>
            </a:r>
            <a:r>
              <a:rPr lang="en-US" sz="1400" dirty="0">
                <a:solidFill>
                  <a:prstClr val="black"/>
                </a:solidFill>
              </a:rPr>
              <a:t>: Estimating  Geographic Information from a Single Image. CVPR 2008.]</a:t>
            </a:r>
          </a:p>
        </p:txBody>
      </p:sp>
      <p:sp>
        <p:nvSpPr>
          <p:cNvPr id="5" name="TextBox 4"/>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31</a:t>
            </a:fld>
            <a:endParaRPr lang="en-US" dirty="0">
              <a:solidFill>
                <a:prstClr val="black">
                  <a:tint val="75000"/>
                </a:prstClr>
              </a:solidFill>
            </a:endParaRPr>
          </a:p>
        </p:txBody>
      </p:sp>
    </p:spTree>
    <p:extLst>
      <p:ext uri="{BB962C8B-B14F-4D97-AF65-F5344CB8AC3E}">
        <p14:creationId xmlns:p14="http://schemas.microsoft.com/office/powerpoint/2010/main" val="34829103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endParaRPr lang="en-US" smtClean="0"/>
          </a:p>
        </p:txBody>
      </p:sp>
      <p:sp>
        <p:nvSpPr>
          <p:cNvPr id="43011" name="Content Placeholder 2"/>
          <p:cNvSpPr>
            <a:spLocks noGrp="1"/>
          </p:cNvSpPr>
          <p:nvPr>
            <p:ph idx="1"/>
          </p:nvPr>
        </p:nvSpPr>
        <p:spPr/>
        <p:txBody>
          <a:bodyPr/>
          <a:lstStyle/>
          <a:p>
            <a:pPr eaLnBrk="1" hangingPunct="1"/>
            <a:endParaRPr lang="en-US" smtClean="0"/>
          </a:p>
        </p:txBody>
      </p:sp>
      <p:pic>
        <p:nvPicPr>
          <p:cNvPr id="43012" name="Picture 1" descr="C:\Documents and Settings\jhhays\Desktop\como workshop\images\0040_425432303_c817c468e3_166_14882112@N00.jpg"/>
          <p:cNvPicPr>
            <a:picLocks noChangeAspect="1" noChangeArrowheads="1"/>
          </p:cNvPicPr>
          <p:nvPr/>
        </p:nvPicPr>
        <p:blipFill>
          <a:blip r:embed="rId3" cstate="print"/>
          <a:srcRect l="38873" r="20430"/>
          <a:stretch>
            <a:fillRect/>
          </a:stretch>
        </p:blipFill>
        <p:spPr bwMode="auto">
          <a:xfrm>
            <a:off x="0" y="2273300"/>
            <a:ext cx="9144000" cy="4584700"/>
          </a:xfrm>
          <a:prstGeom prst="rect">
            <a:avLst/>
          </a:prstGeom>
          <a:noFill/>
          <a:ln w="9525">
            <a:noFill/>
            <a:miter lim="800000"/>
            <a:headEnd/>
            <a:tailEnd/>
          </a:ln>
        </p:spPr>
      </p:pic>
      <p:pic>
        <p:nvPicPr>
          <p:cNvPr id="43013" name="Picture 1" descr="C:\Documents and Settings\jhhays\Desktop\como workshop\images\0040_425432303_c817c468e3_166_14882112@N00.jpg"/>
          <p:cNvPicPr>
            <a:picLocks noChangeAspect="1" noChangeArrowheads="1"/>
          </p:cNvPicPr>
          <p:nvPr/>
        </p:nvPicPr>
        <p:blipFill>
          <a:blip r:embed="rId4" cstate="print"/>
          <a:srcRect r="61047"/>
          <a:stretch>
            <a:fillRect/>
          </a:stretch>
        </p:blipFill>
        <p:spPr bwMode="auto">
          <a:xfrm>
            <a:off x="2435225" y="0"/>
            <a:ext cx="4273550" cy="2239963"/>
          </a:xfrm>
          <a:prstGeom prst="rect">
            <a:avLst/>
          </a:prstGeom>
          <a:noFill/>
          <a:ln w="9525">
            <a:noFill/>
            <a:miter lim="800000"/>
            <a:headEnd/>
            <a:tailEnd/>
          </a:ln>
        </p:spPr>
      </p:pic>
      <p:sp>
        <p:nvSpPr>
          <p:cNvPr id="6" name="TextBox 5"/>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32</a:t>
            </a:fld>
            <a:endParaRPr lang="en-US" dirty="0">
              <a:solidFill>
                <a:prstClr val="black">
                  <a:tint val="75000"/>
                </a:prstClr>
              </a:solidFill>
            </a:endParaRPr>
          </a:p>
        </p:txBody>
      </p:sp>
    </p:spTree>
    <p:extLst>
      <p:ext uri="{BB962C8B-B14F-4D97-AF65-F5344CB8AC3E}">
        <p14:creationId xmlns:p14="http://schemas.microsoft.com/office/powerpoint/2010/main" val="21186464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Content Placeholder 2"/>
          <p:cNvSpPr>
            <a:spLocks noGrp="1"/>
          </p:cNvSpPr>
          <p:nvPr>
            <p:ph idx="1"/>
          </p:nvPr>
        </p:nvSpPr>
        <p:spPr/>
        <p:txBody>
          <a:bodyPr/>
          <a:lstStyle/>
          <a:p>
            <a:pPr eaLnBrk="1" hangingPunct="1"/>
            <a:endParaRPr lang="en-US" smtClean="0"/>
          </a:p>
        </p:txBody>
      </p:sp>
      <p:pic>
        <p:nvPicPr>
          <p:cNvPr id="44036" name="Picture 1" descr="C:\Documents and Settings\jhhays\Desktop\como workshop\images\0005_Paris_00005_44406254_0054d193dc_27_98908999@N00.jpg"/>
          <p:cNvPicPr preferRelativeResize="0">
            <a:picLocks noChangeAspect="1" noChangeArrowheads="1"/>
          </p:cNvPicPr>
          <p:nvPr/>
        </p:nvPicPr>
        <p:blipFill>
          <a:blip r:embed="rId2" cstate="print"/>
          <a:srcRect r="61014"/>
          <a:stretch>
            <a:fillRect/>
          </a:stretch>
        </p:blipFill>
        <p:spPr bwMode="auto">
          <a:xfrm>
            <a:off x="0" y="1231900"/>
            <a:ext cx="9144000" cy="4787900"/>
          </a:xfrm>
          <a:prstGeom prst="rect">
            <a:avLst/>
          </a:prstGeom>
          <a:noFill/>
          <a:ln w="9525">
            <a:noFill/>
            <a:miter lim="800000"/>
            <a:headEnd/>
            <a:tailEnd/>
          </a:ln>
        </p:spPr>
      </p:pic>
      <p:sp>
        <p:nvSpPr>
          <p:cNvPr id="6" name="Title 1"/>
          <p:cNvSpPr>
            <a:spLocks noGrp="1"/>
          </p:cNvSpPr>
          <p:nvPr>
            <p:ph type="title"/>
          </p:nvPr>
        </p:nvSpPr>
        <p:spPr>
          <a:xfrm>
            <a:off x="457200" y="76200"/>
            <a:ext cx="8229600" cy="792162"/>
          </a:xfrm>
        </p:spPr>
        <p:txBody>
          <a:bodyPr/>
          <a:lstStyle/>
          <a:p>
            <a:r>
              <a:rPr lang="en-US" dirty="0"/>
              <a:t>Im2GPS: Scene </a:t>
            </a:r>
            <a:r>
              <a:rPr lang="en-US" dirty="0" smtClean="0"/>
              <a:t>Matches</a:t>
            </a:r>
          </a:p>
        </p:txBody>
      </p:sp>
      <p:sp>
        <p:nvSpPr>
          <p:cNvPr id="5" name="TextBox 4"/>
          <p:cNvSpPr txBox="1"/>
          <p:nvPr/>
        </p:nvSpPr>
        <p:spPr>
          <a:xfrm>
            <a:off x="35496" y="6577607"/>
            <a:ext cx="8610600" cy="307777"/>
          </a:xfrm>
          <a:prstGeom prst="rect">
            <a:avLst/>
          </a:prstGeom>
          <a:noFill/>
        </p:spPr>
        <p:txBody>
          <a:bodyPr wrap="square" rtlCol="0">
            <a:spAutoFit/>
          </a:bodyPr>
          <a:lstStyle/>
          <a:p>
            <a:r>
              <a:rPr lang="en-US" sz="1400" dirty="0">
                <a:solidFill>
                  <a:prstClr val="black"/>
                </a:solidFill>
              </a:rPr>
              <a:t>[Hays and Efros. </a:t>
            </a:r>
            <a:r>
              <a:rPr lang="en-US" sz="1400" b="1" dirty="0">
                <a:solidFill>
                  <a:prstClr val="black"/>
                </a:solidFill>
              </a:rPr>
              <a:t>im2gps</a:t>
            </a:r>
            <a:r>
              <a:rPr lang="en-US" sz="1400" dirty="0">
                <a:solidFill>
                  <a:prstClr val="black"/>
                </a:solidFill>
              </a:rPr>
              <a:t>: Estimating  Geographic Information from a Single Image. CVPR 2008.]</a:t>
            </a:r>
          </a:p>
        </p:txBody>
      </p:sp>
      <p:sp>
        <p:nvSpPr>
          <p:cNvPr id="7" name="TextBox 6"/>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8" name="Slide Number Placeholder 7"/>
          <p:cNvSpPr>
            <a:spLocks noGrp="1"/>
          </p:cNvSpPr>
          <p:nvPr>
            <p:ph type="sldNum" sz="quarter" idx="12"/>
          </p:nvPr>
        </p:nvSpPr>
        <p:spPr/>
        <p:txBody>
          <a:bodyPr/>
          <a:lstStyle/>
          <a:p>
            <a:fld id="{B6F15528-21DE-4FAA-801E-634DDDAF4B2B}" type="slidenum">
              <a:rPr lang="en-US" smtClean="0">
                <a:solidFill>
                  <a:prstClr val="black">
                    <a:tint val="75000"/>
                  </a:prstClr>
                </a:solidFill>
              </a:rPr>
              <a:pPr/>
              <a:t>33</a:t>
            </a:fld>
            <a:endParaRPr lang="en-US" dirty="0">
              <a:solidFill>
                <a:prstClr val="black">
                  <a:tint val="75000"/>
                </a:prstClr>
              </a:solidFill>
            </a:endParaRPr>
          </a:p>
        </p:txBody>
      </p:sp>
    </p:spTree>
    <p:extLst>
      <p:ext uri="{BB962C8B-B14F-4D97-AF65-F5344CB8AC3E}">
        <p14:creationId xmlns:p14="http://schemas.microsoft.com/office/powerpoint/2010/main" val="39674400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endParaRPr lang="en-US" smtClean="0"/>
          </a:p>
        </p:txBody>
      </p:sp>
      <p:sp>
        <p:nvSpPr>
          <p:cNvPr id="45059" name="Content Placeholder 2"/>
          <p:cNvSpPr>
            <a:spLocks noGrp="1"/>
          </p:cNvSpPr>
          <p:nvPr>
            <p:ph idx="1"/>
          </p:nvPr>
        </p:nvSpPr>
        <p:spPr/>
        <p:txBody>
          <a:bodyPr/>
          <a:lstStyle/>
          <a:p>
            <a:pPr eaLnBrk="1" hangingPunct="1"/>
            <a:endParaRPr lang="en-US" smtClean="0"/>
          </a:p>
        </p:txBody>
      </p:sp>
      <p:pic>
        <p:nvPicPr>
          <p:cNvPr id="45060" name="Picture 1" descr="C:\Documents and Settings\jhhays\Desktop\como workshop\images\0005_Paris_00005_44406254_0054d193dc_27_98908999@N00.jpg"/>
          <p:cNvPicPr>
            <a:picLocks noChangeAspect="1" noChangeArrowheads="1"/>
          </p:cNvPicPr>
          <p:nvPr/>
        </p:nvPicPr>
        <p:blipFill>
          <a:blip r:embed="rId3" cstate="print"/>
          <a:srcRect l="38824" r="20477"/>
          <a:stretch>
            <a:fillRect/>
          </a:stretch>
        </p:blipFill>
        <p:spPr bwMode="auto">
          <a:xfrm>
            <a:off x="0" y="2273300"/>
            <a:ext cx="9144000" cy="4584700"/>
          </a:xfrm>
          <a:prstGeom prst="rect">
            <a:avLst/>
          </a:prstGeom>
          <a:noFill/>
          <a:ln w="9525">
            <a:noFill/>
            <a:miter lim="800000"/>
            <a:headEnd/>
            <a:tailEnd/>
          </a:ln>
        </p:spPr>
      </p:pic>
      <p:pic>
        <p:nvPicPr>
          <p:cNvPr id="45061" name="Picture 1" descr="C:\Documents and Settings\jhhays\Desktop\como workshop\images\0005_Paris_00005_44406254_0054d193dc_27_98908999@N00.jpg"/>
          <p:cNvPicPr>
            <a:picLocks noChangeAspect="1" noChangeArrowheads="1"/>
          </p:cNvPicPr>
          <p:nvPr/>
        </p:nvPicPr>
        <p:blipFill>
          <a:blip r:embed="rId4" cstate="print"/>
          <a:srcRect r="61111"/>
          <a:stretch>
            <a:fillRect/>
          </a:stretch>
        </p:blipFill>
        <p:spPr bwMode="auto">
          <a:xfrm>
            <a:off x="2438400" y="0"/>
            <a:ext cx="4267200" cy="2239963"/>
          </a:xfrm>
          <a:prstGeom prst="rect">
            <a:avLst/>
          </a:prstGeom>
          <a:noFill/>
          <a:ln w="9525">
            <a:noFill/>
            <a:miter lim="800000"/>
            <a:headEnd/>
            <a:tailEnd/>
          </a:ln>
        </p:spPr>
      </p:pic>
      <p:sp>
        <p:nvSpPr>
          <p:cNvPr id="6" name="TextBox 5"/>
          <p:cNvSpPr txBox="1"/>
          <p:nvPr/>
        </p:nvSpPr>
        <p:spPr>
          <a:xfrm>
            <a:off x="35496" y="6577607"/>
            <a:ext cx="8610600" cy="307777"/>
          </a:xfrm>
          <a:prstGeom prst="rect">
            <a:avLst/>
          </a:prstGeom>
          <a:noFill/>
        </p:spPr>
        <p:txBody>
          <a:bodyPr wrap="square" rtlCol="0">
            <a:spAutoFit/>
          </a:bodyPr>
          <a:lstStyle/>
          <a:p>
            <a:r>
              <a:rPr lang="en-US" sz="1400" dirty="0">
                <a:solidFill>
                  <a:prstClr val="black"/>
                </a:solidFill>
              </a:rPr>
              <a:t>[Hays and Efros. </a:t>
            </a:r>
            <a:r>
              <a:rPr lang="en-US" sz="1400" b="1" dirty="0">
                <a:solidFill>
                  <a:prstClr val="black"/>
                </a:solidFill>
              </a:rPr>
              <a:t>im2gps</a:t>
            </a:r>
            <a:r>
              <a:rPr lang="en-US" sz="1400" dirty="0">
                <a:solidFill>
                  <a:prstClr val="black"/>
                </a:solidFill>
              </a:rPr>
              <a:t>: Estimating  Geographic Information from a Single Image. CVPR 2008.]</a:t>
            </a:r>
          </a:p>
        </p:txBody>
      </p:sp>
      <p:sp>
        <p:nvSpPr>
          <p:cNvPr id="7" name="TextBox 6"/>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8" name="Slide Number Placeholder 7"/>
          <p:cNvSpPr>
            <a:spLocks noGrp="1"/>
          </p:cNvSpPr>
          <p:nvPr>
            <p:ph type="sldNum" sz="quarter" idx="12"/>
          </p:nvPr>
        </p:nvSpPr>
        <p:spPr/>
        <p:txBody>
          <a:bodyPr/>
          <a:lstStyle/>
          <a:p>
            <a:fld id="{B6F15528-21DE-4FAA-801E-634DDDAF4B2B}" type="slidenum">
              <a:rPr lang="en-US" smtClean="0">
                <a:solidFill>
                  <a:prstClr val="black">
                    <a:tint val="75000"/>
                  </a:prstClr>
                </a:solidFill>
              </a:rPr>
              <a:pPr/>
              <a:t>34</a:t>
            </a:fld>
            <a:endParaRPr lang="en-US" dirty="0">
              <a:solidFill>
                <a:prstClr val="black">
                  <a:tint val="75000"/>
                </a:prstClr>
              </a:solidFill>
            </a:endParaRPr>
          </a:p>
        </p:txBody>
      </p:sp>
    </p:spTree>
    <p:extLst>
      <p:ext uri="{BB962C8B-B14F-4D97-AF65-F5344CB8AC3E}">
        <p14:creationId xmlns:p14="http://schemas.microsoft.com/office/powerpoint/2010/main" val="261669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Content Placeholder 2"/>
          <p:cNvSpPr>
            <a:spLocks noGrp="1"/>
          </p:cNvSpPr>
          <p:nvPr>
            <p:ph idx="1"/>
          </p:nvPr>
        </p:nvSpPr>
        <p:spPr/>
        <p:txBody>
          <a:bodyPr/>
          <a:lstStyle/>
          <a:p>
            <a:pPr eaLnBrk="1" hangingPunct="1"/>
            <a:endParaRPr lang="en-US" dirty="0" smtClean="0"/>
          </a:p>
        </p:txBody>
      </p:sp>
      <p:pic>
        <p:nvPicPr>
          <p:cNvPr id="46084" name="Picture 1" descr="C:\Documents and Settings\jhhays\Desktop\como workshop\images\0079_Bangkok_00011_215914338_705d7ea038_92_20194767@N00.jpg"/>
          <p:cNvPicPr>
            <a:picLocks noChangeAspect="1" noChangeArrowheads="1"/>
          </p:cNvPicPr>
          <p:nvPr/>
        </p:nvPicPr>
        <p:blipFill>
          <a:blip r:embed="rId2" cstate="print"/>
          <a:srcRect r="61111"/>
          <a:stretch>
            <a:fillRect/>
          </a:stretch>
        </p:blipFill>
        <p:spPr bwMode="auto">
          <a:xfrm>
            <a:off x="0" y="1219200"/>
            <a:ext cx="9147175" cy="4800600"/>
          </a:xfrm>
          <a:prstGeom prst="rect">
            <a:avLst/>
          </a:prstGeom>
          <a:noFill/>
          <a:ln w="9525">
            <a:noFill/>
            <a:miter lim="800000"/>
            <a:headEnd/>
            <a:tailEnd/>
          </a:ln>
        </p:spPr>
      </p:pic>
      <p:sp>
        <p:nvSpPr>
          <p:cNvPr id="5" name="Title 1"/>
          <p:cNvSpPr>
            <a:spLocks noGrp="1"/>
          </p:cNvSpPr>
          <p:nvPr>
            <p:ph type="title"/>
          </p:nvPr>
        </p:nvSpPr>
        <p:spPr>
          <a:xfrm>
            <a:off x="457200" y="76200"/>
            <a:ext cx="8229600" cy="792162"/>
          </a:xfrm>
        </p:spPr>
        <p:txBody>
          <a:bodyPr/>
          <a:lstStyle/>
          <a:p>
            <a:r>
              <a:rPr lang="en-US" dirty="0"/>
              <a:t>Im2GPS: Scene </a:t>
            </a:r>
            <a:r>
              <a:rPr lang="en-US" dirty="0" smtClean="0"/>
              <a:t>Matches</a:t>
            </a:r>
          </a:p>
        </p:txBody>
      </p:sp>
      <p:sp>
        <p:nvSpPr>
          <p:cNvPr id="6" name="TextBox 5"/>
          <p:cNvSpPr txBox="1"/>
          <p:nvPr/>
        </p:nvSpPr>
        <p:spPr>
          <a:xfrm>
            <a:off x="35496" y="6577607"/>
            <a:ext cx="8610600" cy="307777"/>
          </a:xfrm>
          <a:prstGeom prst="rect">
            <a:avLst/>
          </a:prstGeom>
          <a:noFill/>
        </p:spPr>
        <p:txBody>
          <a:bodyPr wrap="square" rtlCol="0">
            <a:spAutoFit/>
          </a:bodyPr>
          <a:lstStyle/>
          <a:p>
            <a:r>
              <a:rPr lang="en-US" sz="1400" dirty="0">
                <a:solidFill>
                  <a:prstClr val="black"/>
                </a:solidFill>
              </a:rPr>
              <a:t>[Hays and Efros. </a:t>
            </a:r>
            <a:r>
              <a:rPr lang="en-US" sz="1400" b="1" dirty="0">
                <a:solidFill>
                  <a:prstClr val="black"/>
                </a:solidFill>
              </a:rPr>
              <a:t>im2gps</a:t>
            </a:r>
            <a:r>
              <a:rPr lang="en-US" sz="1400" dirty="0">
                <a:solidFill>
                  <a:prstClr val="black"/>
                </a:solidFill>
              </a:rPr>
              <a:t>: Estimating  Geographic Information from a Single Image. CVPR 2008.]</a:t>
            </a:r>
          </a:p>
        </p:txBody>
      </p:sp>
      <p:sp>
        <p:nvSpPr>
          <p:cNvPr id="7" name="TextBox 6"/>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8" name="Slide Number Placeholder 7"/>
          <p:cNvSpPr>
            <a:spLocks noGrp="1"/>
          </p:cNvSpPr>
          <p:nvPr>
            <p:ph type="sldNum" sz="quarter" idx="12"/>
          </p:nvPr>
        </p:nvSpPr>
        <p:spPr/>
        <p:txBody>
          <a:bodyPr/>
          <a:lstStyle/>
          <a:p>
            <a:fld id="{B6F15528-21DE-4FAA-801E-634DDDAF4B2B}" type="slidenum">
              <a:rPr lang="en-US" smtClean="0">
                <a:solidFill>
                  <a:prstClr val="black">
                    <a:tint val="75000"/>
                  </a:prstClr>
                </a:solidFill>
              </a:rPr>
              <a:pPr/>
              <a:t>35</a:t>
            </a:fld>
            <a:endParaRPr lang="en-US" dirty="0">
              <a:solidFill>
                <a:prstClr val="black">
                  <a:tint val="75000"/>
                </a:prstClr>
              </a:solidFill>
            </a:endParaRPr>
          </a:p>
        </p:txBody>
      </p:sp>
    </p:spTree>
    <p:extLst>
      <p:ext uri="{BB962C8B-B14F-4D97-AF65-F5344CB8AC3E}">
        <p14:creationId xmlns:p14="http://schemas.microsoft.com/office/powerpoint/2010/main" val="22070601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endParaRPr lang="en-US" smtClean="0"/>
          </a:p>
        </p:txBody>
      </p:sp>
      <p:sp>
        <p:nvSpPr>
          <p:cNvPr id="47107" name="Content Placeholder 2"/>
          <p:cNvSpPr>
            <a:spLocks noGrp="1"/>
          </p:cNvSpPr>
          <p:nvPr>
            <p:ph idx="1"/>
          </p:nvPr>
        </p:nvSpPr>
        <p:spPr/>
        <p:txBody>
          <a:bodyPr/>
          <a:lstStyle/>
          <a:p>
            <a:pPr eaLnBrk="1" hangingPunct="1"/>
            <a:endParaRPr lang="en-US" smtClean="0"/>
          </a:p>
        </p:txBody>
      </p:sp>
      <p:pic>
        <p:nvPicPr>
          <p:cNvPr id="47108" name="Picture 1" descr="C:\Documents and Settings\jhhays\Desktop\como workshop\images\0079_Bangkok_00011_215914338_705d7ea038_92_20194767@N00.jpg"/>
          <p:cNvPicPr>
            <a:picLocks noChangeAspect="1" noChangeArrowheads="1"/>
          </p:cNvPicPr>
          <p:nvPr/>
        </p:nvPicPr>
        <p:blipFill>
          <a:blip r:embed="rId2" cstate="print"/>
          <a:srcRect r="61111"/>
          <a:stretch>
            <a:fillRect/>
          </a:stretch>
        </p:blipFill>
        <p:spPr bwMode="auto">
          <a:xfrm>
            <a:off x="2438400" y="0"/>
            <a:ext cx="4267200" cy="2239963"/>
          </a:xfrm>
          <a:prstGeom prst="rect">
            <a:avLst/>
          </a:prstGeom>
          <a:noFill/>
          <a:ln w="9525">
            <a:noFill/>
            <a:miter lim="800000"/>
            <a:headEnd/>
            <a:tailEnd/>
          </a:ln>
        </p:spPr>
      </p:pic>
      <p:pic>
        <p:nvPicPr>
          <p:cNvPr id="47109" name="Picture 1" descr="C:\Documents and Settings\jhhays\Desktop\como workshop\images\0079_Bangkok_00011_215914338_705d7ea038_92_20194767@N00.jpg"/>
          <p:cNvPicPr>
            <a:picLocks noChangeAspect="1" noChangeArrowheads="1"/>
          </p:cNvPicPr>
          <p:nvPr/>
        </p:nvPicPr>
        <p:blipFill>
          <a:blip r:embed="rId3" cstate="print"/>
          <a:srcRect l="38937"/>
          <a:stretch>
            <a:fillRect/>
          </a:stretch>
        </p:blipFill>
        <p:spPr bwMode="auto">
          <a:xfrm>
            <a:off x="0" y="2963863"/>
            <a:ext cx="9144000" cy="3055937"/>
          </a:xfrm>
          <a:prstGeom prst="rect">
            <a:avLst/>
          </a:prstGeom>
          <a:noFill/>
          <a:ln w="9525">
            <a:noFill/>
            <a:miter lim="800000"/>
            <a:headEnd/>
            <a:tailEnd/>
          </a:ln>
        </p:spPr>
      </p:pic>
      <p:sp>
        <p:nvSpPr>
          <p:cNvPr id="6" name="TextBox 5"/>
          <p:cNvSpPr txBox="1"/>
          <p:nvPr/>
        </p:nvSpPr>
        <p:spPr>
          <a:xfrm>
            <a:off x="35496" y="6577607"/>
            <a:ext cx="8610600" cy="307777"/>
          </a:xfrm>
          <a:prstGeom prst="rect">
            <a:avLst/>
          </a:prstGeom>
          <a:noFill/>
        </p:spPr>
        <p:txBody>
          <a:bodyPr wrap="square" rtlCol="0">
            <a:spAutoFit/>
          </a:bodyPr>
          <a:lstStyle/>
          <a:p>
            <a:r>
              <a:rPr lang="en-US" sz="1400" dirty="0">
                <a:solidFill>
                  <a:prstClr val="black"/>
                </a:solidFill>
              </a:rPr>
              <a:t>[Hays and Efros. </a:t>
            </a:r>
            <a:r>
              <a:rPr lang="en-US" sz="1400" b="1" dirty="0">
                <a:solidFill>
                  <a:prstClr val="black"/>
                </a:solidFill>
              </a:rPr>
              <a:t>im2gps</a:t>
            </a:r>
            <a:r>
              <a:rPr lang="en-US" sz="1400" dirty="0">
                <a:solidFill>
                  <a:prstClr val="black"/>
                </a:solidFill>
              </a:rPr>
              <a:t>: Estimating  Geographic Information from a Single Image. CVPR 2008.]</a:t>
            </a:r>
          </a:p>
        </p:txBody>
      </p:sp>
      <p:sp>
        <p:nvSpPr>
          <p:cNvPr id="7" name="TextBox 6"/>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8" name="Slide Number Placeholder 7"/>
          <p:cNvSpPr>
            <a:spLocks noGrp="1"/>
          </p:cNvSpPr>
          <p:nvPr>
            <p:ph type="sldNum" sz="quarter" idx="12"/>
          </p:nvPr>
        </p:nvSpPr>
        <p:spPr/>
        <p:txBody>
          <a:bodyPr/>
          <a:lstStyle/>
          <a:p>
            <a:fld id="{B6F15528-21DE-4FAA-801E-634DDDAF4B2B}" type="slidenum">
              <a:rPr lang="en-US" smtClean="0">
                <a:solidFill>
                  <a:prstClr val="black">
                    <a:tint val="75000"/>
                  </a:prstClr>
                </a:solidFill>
              </a:rPr>
              <a:pPr/>
              <a:t>36</a:t>
            </a:fld>
            <a:endParaRPr lang="en-US" dirty="0">
              <a:solidFill>
                <a:prstClr val="black">
                  <a:tint val="75000"/>
                </a:prstClr>
              </a:solidFill>
            </a:endParaRPr>
          </a:p>
        </p:txBody>
      </p:sp>
    </p:spTree>
    <p:extLst>
      <p:ext uri="{BB962C8B-B14F-4D97-AF65-F5344CB8AC3E}">
        <p14:creationId xmlns:p14="http://schemas.microsoft.com/office/powerpoint/2010/main" val="33005545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dirty="0" smtClean="0"/>
              <a:t>The Importance of Data</a:t>
            </a:r>
          </a:p>
        </p:txBody>
      </p:sp>
      <p:pic>
        <p:nvPicPr>
          <p:cNvPr id="991241"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10626" t="23947" r="13906" b="5263"/>
          <a:stretch/>
        </p:blipFill>
        <p:spPr bwMode="auto">
          <a:xfrm>
            <a:off x="336048" y="1181332"/>
            <a:ext cx="8676964" cy="4832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69912" y="6309320"/>
            <a:ext cx="8610600" cy="338554"/>
          </a:xfrm>
          <a:prstGeom prst="rect">
            <a:avLst/>
          </a:prstGeom>
          <a:noFill/>
        </p:spPr>
        <p:txBody>
          <a:bodyPr wrap="square" rtlCol="0">
            <a:spAutoFit/>
          </a:bodyPr>
          <a:lstStyle/>
          <a:p>
            <a:r>
              <a:rPr lang="en-US" sz="1600" dirty="0">
                <a:solidFill>
                  <a:prstClr val="black"/>
                </a:solidFill>
              </a:rPr>
              <a:t>[Hays and Efros. </a:t>
            </a:r>
            <a:r>
              <a:rPr lang="en-US" sz="1600" b="1" dirty="0">
                <a:solidFill>
                  <a:prstClr val="black"/>
                </a:solidFill>
              </a:rPr>
              <a:t>im2gps</a:t>
            </a:r>
            <a:r>
              <a:rPr lang="en-US" sz="1600" dirty="0">
                <a:solidFill>
                  <a:prstClr val="black"/>
                </a:solidFill>
              </a:rPr>
              <a:t>: Estimating  Geographic Information from a Single Image. CVPR 2008.]</a:t>
            </a:r>
          </a:p>
        </p:txBody>
      </p:sp>
      <p:sp>
        <p:nvSpPr>
          <p:cNvPr id="6" name="TextBox 5"/>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37</a:t>
            </a:fld>
            <a:endParaRPr lang="en-US" dirty="0">
              <a:solidFill>
                <a:prstClr val="black">
                  <a:tint val="75000"/>
                </a:prstClr>
              </a:solidFill>
            </a:endParaRPr>
          </a:p>
        </p:txBody>
      </p:sp>
    </p:spTree>
    <p:extLst>
      <p:ext uri="{BB962C8B-B14F-4D97-AF65-F5344CB8AC3E}">
        <p14:creationId xmlns:p14="http://schemas.microsoft.com/office/powerpoint/2010/main" val="28022380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pitchFamily="34" charset="0"/>
                <a:cs typeface="Arial" pitchFamily="34" charset="0"/>
              </a:rPr>
              <a:t>Nearest neighbors: pros and cons</a:t>
            </a:r>
            <a:endParaRPr lang="en-US" dirty="0">
              <a:latin typeface="Arial" pitchFamily="34" charset="0"/>
              <a:cs typeface="Arial" pitchFamily="34" charset="0"/>
            </a:endParaRPr>
          </a:p>
        </p:txBody>
      </p:sp>
      <p:sp>
        <p:nvSpPr>
          <p:cNvPr id="3" name="Content Placeholder 2"/>
          <p:cNvSpPr>
            <a:spLocks noGrp="1"/>
          </p:cNvSpPr>
          <p:nvPr>
            <p:ph idx="1"/>
          </p:nvPr>
        </p:nvSpPr>
        <p:spPr>
          <a:xfrm>
            <a:off x="457200" y="1600200"/>
            <a:ext cx="8435280" cy="4756150"/>
          </a:xfrm>
        </p:spPr>
        <p:txBody>
          <a:bodyPr>
            <a:normAutofit fontScale="77500" lnSpcReduction="20000"/>
          </a:bodyPr>
          <a:lstStyle/>
          <a:p>
            <a:pPr>
              <a:lnSpc>
                <a:spcPct val="120000"/>
              </a:lnSpc>
            </a:pPr>
            <a:r>
              <a:rPr lang="en-US" b="1" dirty="0" smtClean="0">
                <a:latin typeface="Arial" pitchFamily="34" charset="0"/>
                <a:cs typeface="Arial" pitchFamily="34" charset="0"/>
              </a:rPr>
              <a:t>Pros</a:t>
            </a:r>
            <a:r>
              <a:rPr lang="en-US" dirty="0" smtClean="0">
                <a:latin typeface="Arial" pitchFamily="34" charset="0"/>
                <a:cs typeface="Arial" pitchFamily="34" charset="0"/>
              </a:rPr>
              <a:t>: </a:t>
            </a:r>
          </a:p>
          <a:p>
            <a:pPr lvl="1">
              <a:lnSpc>
                <a:spcPct val="120000"/>
              </a:lnSpc>
            </a:pPr>
            <a:r>
              <a:rPr lang="en-US" dirty="0" smtClean="0">
                <a:latin typeface="Arial" pitchFamily="34" charset="0"/>
                <a:cs typeface="Arial" pitchFamily="34" charset="0"/>
              </a:rPr>
              <a:t>Simple to implement</a:t>
            </a:r>
          </a:p>
          <a:p>
            <a:pPr lvl="1">
              <a:lnSpc>
                <a:spcPct val="120000"/>
              </a:lnSpc>
            </a:pPr>
            <a:r>
              <a:rPr lang="en-US" dirty="0" smtClean="0">
                <a:latin typeface="Arial" pitchFamily="34" charset="0"/>
                <a:cs typeface="Arial" pitchFamily="34" charset="0"/>
              </a:rPr>
              <a:t>Flexible to feature / distance choices</a:t>
            </a:r>
          </a:p>
          <a:p>
            <a:pPr lvl="1">
              <a:lnSpc>
                <a:spcPct val="120000"/>
              </a:lnSpc>
            </a:pPr>
            <a:r>
              <a:rPr lang="en-US" dirty="0" smtClean="0">
                <a:latin typeface="Arial" pitchFamily="34" charset="0"/>
                <a:cs typeface="Arial" pitchFamily="34" charset="0"/>
              </a:rPr>
              <a:t>Naturally handles multi-class cases</a:t>
            </a:r>
          </a:p>
          <a:p>
            <a:pPr lvl="1">
              <a:lnSpc>
                <a:spcPct val="120000"/>
              </a:lnSpc>
            </a:pPr>
            <a:r>
              <a:rPr lang="en-US" dirty="0" smtClean="0">
                <a:latin typeface="Arial" pitchFamily="34" charset="0"/>
                <a:cs typeface="Arial" pitchFamily="34" charset="0"/>
              </a:rPr>
              <a:t>Can do well in practice with enough representative </a:t>
            </a:r>
            <a:r>
              <a:rPr lang="en-US" dirty="0" smtClean="0">
                <a:latin typeface="Arial" pitchFamily="34" charset="0"/>
                <a:cs typeface="Arial" pitchFamily="34" charset="0"/>
              </a:rPr>
              <a:t>data</a:t>
            </a:r>
          </a:p>
          <a:p>
            <a:pPr lvl="1">
              <a:lnSpc>
                <a:spcPct val="120000"/>
              </a:lnSpc>
            </a:pPr>
            <a:endParaRPr lang="en-US" dirty="0" smtClean="0">
              <a:latin typeface="Arial" pitchFamily="34" charset="0"/>
              <a:cs typeface="Arial" pitchFamily="34" charset="0"/>
            </a:endParaRPr>
          </a:p>
          <a:p>
            <a:pPr>
              <a:lnSpc>
                <a:spcPct val="120000"/>
              </a:lnSpc>
            </a:pPr>
            <a:r>
              <a:rPr lang="en-US" b="1" dirty="0" smtClean="0">
                <a:latin typeface="Arial" pitchFamily="34" charset="0"/>
                <a:cs typeface="Arial" pitchFamily="34" charset="0"/>
              </a:rPr>
              <a:t>Cons:</a:t>
            </a:r>
          </a:p>
          <a:p>
            <a:pPr lvl="1">
              <a:lnSpc>
                <a:spcPct val="120000"/>
              </a:lnSpc>
            </a:pPr>
            <a:r>
              <a:rPr lang="en-US" dirty="0" smtClean="0">
                <a:latin typeface="Arial" pitchFamily="34" charset="0"/>
                <a:cs typeface="Arial" pitchFamily="34" charset="0"/>
              </a:rPr>
              <a:t>Large search problem to find nearest </a:t>
            </a:r>
            <a:r>
              <a:rPr lang="en-US" dirty="0" smtClean="0">
                <a:latin typeface="Arial" pitchFamily="34" charset="0"/>
                <a:cs typeface="Arial" pitchFamily="34" charset="0"/>
              </a:rPr>
              <a:t>neighbors (slow during testing)</a:t>
            </a:r>
            <a:endParaRPr lang="en-US" dirty="0" smtClean="0">
              <a:latin typeface="Arial" pitchFamily="34" charset="0"/>
              <a:cs typeface="Arial" pitchFamily="34" charset="0"/>
            </a:endParaRPr>
          </a:p>
          <a:p>
            <a:pPr lvl="1">
              <a:lnSpc>
                <a:spcPct val="120000"/>
              </a:lnSpc>
            </a:pPr>
            <a:r>
              <a:rPr lang="en-US" dirty="0" smtClean="0">
                <a:latin typeface="Arial" pitchFamily="34" charset="0"/>
                <a:cs typeface="Arial" pitchFamily="34" charset="0"/>
              </a:rPr>
              <a:t>Storage of data</a:t>
            </a:r>
          </a:p>
          <a:p>
            <a:pPr lvl="1">
              <a:lnSpc>
                <a:spcPct val="120000"/>
              </a:lnSpc>
            </a:pPr>
            <a:r>
              <a:rPr lang="en-US" dirty="0" smtClean="0">
                <a:latin typeface="Arial" pitchFamily="34" charset="0"/>
                <a:cs typeface="Arial" pitchFamily="34" charset="0"/>
              </a:rPr>
              <a:t>Must </a:t>
            </a:r>
            <a:r>
              <a:rPr lang="en-US" dirty="0" smtClean="0">
                <a:latin typeface="Arial" pitchFamily="34" charset="0"/>
                <a:cs typeface="Arial" pitchFamily="34" charset="0"/>
              </a:rPr>
              <a:t>have </a:t>
            </a:r>
            <a:r>
              <a:rPr lang="en-US" dirty="0" smtClean="0">
                <a:latin typeface="Arial" pitchFamily="34" charset="0"/>
                <a:cs typeface="Arial" pitchFamily="34" charset="0"/>
              </a:rPr>
              <a:t>a meaningful distance function</a:t>
            </a:r>
          </a:p>
          <a:p>
            <a:pPr lvl="1">
              <a:lnSpc>
                <a:spcPct val="120000"/>
              </a:lnSpc>
            </a:pPr>
            <a:endParaRPr lang="en-US"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252037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Discriminative classifiers</a:t>
            </a:r>
          </a:p>
          <a:p>
            <a:pPr lvl="1"/>
            <a:r>
              <a:rPr lang="en-US" dirty="0" smtClean="0"/>
              <a:t>Boosting (last time)</a:t>
            </a:r>
          </a:p>
          <a:p>
            <a:pPr lvl="1"/>
            <a:r>
              <a:rPr lang="en-US" dirty="0" smtClean="0"/>
              <a:t>Nearest neighbors</a:t>
            </a:r>
          </a:p>
          <a:p>
            <a:pPr lvl="1"/>
            <a:r>
              <a:rPr lang="en-US" u="sng" dirty="0" smtClean="0"/>
              <a:t>Support vector machines</a:t>
            </a:r>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409754269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Rectangle 2"/>
          <p:cNvSpPr txBox="1">
            <a:spLocks noChangeArrowheads="1"/>
          </p:cNvSpPr>
          <p:nvPr/>
        </p:nvSpPr>
        <p:spPr bwMode="auto">
          <a:xfrm>
            <a:off x="457199" y="551148"/>
            <a:ext cx="8328025"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a:lstStyle>
          <a:p>
            <a:r>
              <a:rPr lang="en-US" sz="2800" kern="0" dirty="0" smtClean="0">
                <a:solidFill>
                  <a:prstClr val="black"/>
                </a:solidFill>
                <a:latin typeface="Arial" pitchFamily="34" charset="0"/>
                <a:cs typeface="Arial" pitchFamily="34" charset="0"/>
              </a:rPr>
              <a:t>Window-based models</a:t>
            </a:r>
            <a:br>
              <a:rPr lang="en-US" sz="2800" kern="0" dirty="0" smtClean="0">
                <a:solidFill>
                  <a:prstClr val="black"/>
                </a:solidFill>
                <a:latin typeface="Arial" pitchFamily="34" charset="0"/>
                <a:cs typeface="Arial" pitchFamily="34" charset="0"/>
              </a:rPr>
            </a:br>
            <a:r>
              <a:rPr lang="en-US" sz="2800" kern="0" dirty="0" smtClean="0">
                <a:solidFill>
                  <a:prstClr val="black"/>
                </a:solidFill>
                <a:latin typeface="Arial" pitchFamily="34" charset="0"/>
                <a:cs typeface="Arial" pitchFamily="34" charset="0"/>
              </a:rPr>
              <a:t>Building an object model</a:t>
            </a:r>
          </a:p>
        </p:txBody>
      </p:sp>
      <p:pic>
        <p:nvPicPr>
          <p:cNvPr id="38" name="Picture 4" descr="HK_SYP_Western_Street_10"/>
          <p:cNvPicPr>
            <a:picLocks noChangeAspect="1" noChangeArrowheads="1"/>
          </p:cNvPicPr>
          <p:nvPr/>
        </p:nvPicPr>
        <p:blipFill>
          <a:blip r:embed="rId3" cstate="print"/>
          <a:srcRect l="30492" t="74594" r="47627" b="3806"/>
          <a:stretch>
            <a:fillRect/>
          </a:stretch>
        </p:blipFill>
        <p:spPr bwMode="auto">
          <a:xfrm>
            <a:off x="4895850" y="3249613"/>
            <a:ext cx="971550" cy="719137"/>
          </a:xfrm>
          <a:prstGeom prst="rect">
            <a:avLst/>
          </a:prstGeom>
          <a:noFill/>
          <a:ln w="9525">
            <a:noFill/>
            <a:miter lim="800000"/>
            <a:headEnd/>
            <a:tailEnd/>
          </a:ln>
        </p:spPr>
      </p:pic>
      <p:sp>
        <p:nvSpPr>
          <p:cNvPr id="39" name="AutoShape 5"/>
          <p:cNvSpPr>
            <a:spLocks noChangeArrowheads="1"/>
          </p:cNvSpPr>
          <p:nvPr/>
        </p:nvSpPr>
        <p:spPr bwMode="auto">
          <a:xfrm>
            <a:off x="6515100" y="2997200"/>
            <a:ext cx="2016125" cy="1223963"/>
          </a:xfrm>
          <a:prstGeom prst="roundRect">
            <a:avLst>
              <a:gd name="adj" fmla="val 16667"/>
            </a:avLst>
          </a:prstGeom>
          <a:noFill/>
          <a:ln w="38100" cap="sq">
            <a:solidFill>
              <a:srgbClr val="000000"/>
            </a:solidFill>
            <a:round/>
            <a:headEnd type="none" w="sm" len="sm"/>
            <a:tailEnd type="none" w="sm" len="sm"/>
          </a:ln>
        </p:spPr>
        <p:txBody>
          <a:bodyPr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40" name="Text Box 6"/>
          <p:cNvSpPr txBox="1">
            <a:spLocks noChangeArrowheads="1"/>
          </p:cNvSpPr>
          <p:nvPr/>
        </p:nvSpPr>
        <p:spPr bwMode="auto">
          <a:xfrm>
            <a:off x="6227763" y="3249613"/>
            <a:ext cx="2557462" cy="762000"/>
          </a:xfrm>
          <a:prstGeom prst="rect">
            <a:avLst/>
          </a:prstGeom>
          <a:noFill/>
          <a:ln w="12700" cap="sq">
            <a:noFill/>
            <a:miter lim="800000"/>
            <a:headEnd type="none" w="sm" len="sm"/>
            <a:tailEnd type="none" w="sm" len="sm"/>
          </a:ln>
        </p:spPr>
        <p:txBody>
          <a:bodyPr lIns="90000" tIns="46800" rIns="90000" bIns="46800">
            <a:spAutoFit/>
          </a:bodyPr>
          <a:lstStyle/>
          <a:p>
            <a:pPr algn="ctr" rtl="0" eaLnBrk="0" fontAlgn="base" hangingPunct="0">
              <a:spcBef>
                <a:spcPct val="50000"/>
              </a:spcBef>
              <a:spcAft>
                <a:spcPct val="0"/>
              </a:spcAft>
            </a:pPr>
            <a:r>
              <a:rPr lang="en-US" sz="2200" b="1" kern="1200">
                <a:solidFill>
                  <a:srgbClr val="000000"/>
                </a:solidFill>
                <a:latin typeface="Trebuchet MS" pitchFamily="34" charset="0"/>
                <a:ea typeface="+mn-ea"/>
                <a:cs typeface="+mn-cs"/>
              </a:rPr>
              <a:t>Car/non-car Classifier</a:t>
            </a:r>
          </a:p>
        </p:txBody>
      </p:sp>
      <p:pic>
        <p:nvPicPr>
          <p:cNvPr id="41" name="Picture 7" descr="HK_SYP_Western_Street_10"/>
          <p:cNvPicPr>
            <a:picLocks noChangeAspect="1" noChangeArrowheads="1"/>
          </p:cNvPicPr>
          <p:nvPr/>
        </p:nvPicPr>
        <p:blipFill>
          <a:blip r:embed="rId4" cstate="print"/>
          <a:srcRect l="58084" t="13654" r="11424" b="50812"/>
          <a:stretch>
            <a:fillRect/>
          </a:stretch>
        </p:blipFill>
        <p:spPr bwMode="auto">
          <a:xfrm>
            <a:off x="4859338" y="3176588"/>
            <a:ext cx="1044575" cy="914400"/>
          </a:xfrm>
          <a:prstGeom prst="rect">
            <a:avLst/>
          </a:prstGeom>
          <a:noFill/>
          <a:ln w="9525">
            <a:noFill/>
            <a:miter lim="800000"/>
            <a:headEnd/>
            <a:tailEnd/>
          </a:ln>
        </p:spPr>
      </p:pic>
      <p:sp>
        <p:nvSpPr>
          <p:cNvPr id="42" name="Line 10"/>
          <p:cNvSpPr>
            <a:spLocks noChangeShapeType="1"/>
          </p:cNvSpPr>
          <p:nvPr/>
        </p:nvSpPr>
        <p:spPr bwMode="auto">
          <a:xfrm>
            <a:off x="6010275" y="3608388"/>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43" name="Text Box 11"/>
          <p:cNvSpPr txBox="1">
            <a:spLocks noChangeArrowheads="1"/>
          </p:cNvSpPr>
          <p:nvPr/>
        </p:nvSpPr>
        <p:spPr bwMode="auto">
          <a:xfrm>
            <a:off x="6408738" y="4833938"/>
            <a:ext cx="2268537" cy="412750"/>
          </a:xfrm>
          <a:prstGeom prst="rect">
            <a:avLst/>
          </a:prstGeom>
          <a:noFill/>
          <a:ln w="12700" cap="sq">
            <a:noFill/>
            <a:miter lim="800000"/>
            <a:headEnd type="none" w="sm" len="sm"/>
            <a:tailEnd type="none" w="sm" len="sm"/>
          </a:ln>
        </p:spPr>
        <p:txBody>
          <a:bodyPr lIns="90000" tIns="46800" rIns="90000" bIns="46800">
            <a:spAutoFit/>
          </a:bodyPr>
          <a:lstStyle/>
          <a:p>
            <a:pPr algn="ctr" rtl="0" eaLnBrk="0" fontAlgn="base" hangingPunct="0">
              <a:spcBef>
                <a:spcPct val="50000"/>
              </a:spcBef>
              <a:spcAft>
                <a:spcPct val="0"/>
              </a:spcAft>
            </a:pPr>
            <a:r>
              <a:rPr lang="en-US" sz="2100" b="1" kern="1200">
                <a:solidFill>
                  <a:srgbClr val="000000"/>
                </a:solidFill>
                <a:latin typeface="Trebuchet MS" pitchFamily="34" charset="0"/>
                <a:ea typeface="+mn-ea"/>
                <a:cs typeface="+mn-cs"/>
              </a:rPr>
              <a:t>Yes, car.</a:t>
            </a:r>
          </a:p>
        </p:txBody>
      </p:sp>
      <p:sp>
        <p:nvSpPr>
          <p:cNvPr id="44" name="Line 12"/>
          <p:cNvSpPr>
            <a:spLocks noChangeShapeType="1"/>
          </p:cNvSpPr>
          <p:nvPr/>
        </p:nvSpPr>
        <p:spPr bwMode="auto">
          <a:xfrm>
            <a:off x="7488238" y="4329113"/>
            <a:ext cx="0" cy="365125"/>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45" name="Text Box 13"/>
          <p:cNvSpPr txBox="1">
            <a:spLocks noChangeArrowheads="1"/>
          </p:cNvSpPr>
          <p:nvPr/>
        </p:nvSpPr>
        <p:spPr bwMode="auto">
          <a:xfrm>
            <a:off x="6408738" y="4833938"/>
            <a:ext cx="2268537" cy="412750"/>
          </a:xfrm>
          <a:prstGeom prst="rect">
            <a:avLst/>
          </a:prstGeom>
          <a:noFill/>
          <a:ln w="12700" cap="sq">
            <a:noFill/>
            <a:miter lim="800000"/>
            <a:headEnd type="none" w="sm" len="sm"/>
            <a:tailEnd type="none" w="sm" len="sm"/>
          </a:ln>
        </p:spPr>
        <p:txBody>
          <a:bodyPr lIns="90000" tIns="46800" rIns="90000" bIns="46800">
            <a:spAutoFit/>
          </a:bodyPr>
          <a:lstStyle/>
          <a:p>
            <a:pPr algn="ctr" rtl="0" eaLnBrk="0" fontAlgn="base" hangingPunct="0">
              <a:spcBef>
                <a:spcPct val="50000"/>
              </a:spcBef>
              <a:spcAft>
                <a:spcPct val="0"/>
              </a:spcAft>
            </a:pPr>
            <a:r>
              <a:rPr lang="en-US" sz="2100" b="1" kern="1200">
                <a:solidFill>
                  <a:srgbClr val="000000"/>
                </a:solidFill>
                <a:latin typeface="Trebuchet MS" pitchFamily="34" charset="0"/>
                <a:ea typeface="+mn-ea"/>
                <a:cs typeface="+mn-cs"/>
              </a:rPr>
              <a:t>No, not a car.</a:t>
            </a:r>
          </a:p>
        </p:txBody>
      </p:sp>
      <p:sp>
        <p:nvSpPr>
          <p:cNvPr id="46" name="TextBox 11"/>
          <p:cNvSpPr txBox="1">
            <a:spLocks noChangeArrowheads="1"/>
          </p:cNvSpPr>
          <p:nvPr/>
        </p:nvSpPr>
        <p:spPr bwMode="auto">
          <a:xfrm>
            <a:off x="847725" y="1420813"/>
            <a:ext cx="6499225" cy="415925"/>
          </a:xfrm>
          <a:prstGeom prst="rect">
            <a:avLst/>
          </a:prstGeom>
          <a:noFill/>
          <a:ln w="9525">
            <a:noFill/>
            <a:miter lim="800000"/>
            <a:headEnd/>
            <a:tailEnd/>
          </a:ln>
        </p:spPr>
        <p:txBody>
          <a:bodyPr>
            <a:spAutoFit/>
          </a:bodyPr>
          <a:lstStyle/>
          <a:p>
            <a:pPr algn="l" rtl="0" eaLnBrk="0" fontAlgn="base" hangingPunct="0">
              <a:spcBef>
                <a:spcPct val="0"/>
              </a:spcBef>
              <a:spcAft>
                <a:spcPct val="0"/>
              </a:spcAft>
            </a:pPr>
            <a:r>
              <a:rPr lang="en-US" sz="2100" b="1" kern="1200" dirty="0" smtClean="0">
                <a:solidFill>
                  <a:srgbClr val="000000"/>
                </a:solidFill>
                <a:latin typeface="Trebuchet MS" pitchFamily="34" charset="0"/>
                <a:ea typeface="+mn-ea"/>
                <a:cs typeface="+mn-cs"/>
              </a:rPr>
              <a:t>Given the representation, train a binary classifier</a:t>
            </a:r>
            <a:endParaRPr lang="en-US" sz="2100" b="1" kern="1200" dirty="0">
              <a:solidFill>
                <a:srgbClr val="000000"/>
              </a:solidFill>
              <a:latin typeface="Trebuchet MS" pitchFamily="34" charset="0"/>
              <a:ea typeface="+mn-ea"/>
              <a:cs typeface="+mn-cs"/>
            </a:endParaRPr>
          </a:p>
        </p:txBody>
      </p:sp>
      <p:sp>
        <p:nvSpPr>
          <p:cNvPr id="12" name="TextBox 11"/>
          <p:cNvSpPr txBox="1"/>
          <p:nvPr/>
        </p:nvSpPr>
        <p:spPr>
          <a:xfrm>
            <a:off x="7596336" y="6577607"/>
            <a:ext cx="2016224"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3" name="Slide Number Placeholder 12"/>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50681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animBg="1"/>
      <p:bldP spid="4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p:txBody>
          <a:bodyPr/>
          <a:lstStyle/>
          <a:p>
            <a:r>
              <a:rPr lang="en-US"/>
              <a:t>Linear classifiers</a:t>
            </a:r>
          </a:p>
        </p:txBody>
      </p:sp>
      <p:sp>
        <p:nvSpPr>
          <p:cNvPr id="966664" name="Oval 8"/>
          <p:cNvSpPr>
            <a:spLocks noChangeArrowheads="1"/>
          </p:cNvSpPr>
          <p:nvPr/>
        </p:nvSpPr>
        <p:spPr bwMode="auto">
          <a:xfrm>
            <a:off x="838200" y="33528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5" name="Oval 9"/>
          <p:cNvSpPr>
            <a:spLocks noChangeArrowheads="1"/>
          </p:cNvSpPr>
          <p:nvPr/>
        </p:nvSpPr>
        <p:spPr bwMode="auto">
          <a:xfrm>
            <a:off x="1524000" y="34290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6" name="Oval 10"/>
          <p:cNvSpPr>
            <a:spLocks noChangeArrowheads="1"/>
          </p:cNvSpPr>
          <p:nvPr/>
        </p:nvSpPr>
        <p:spPr bwMode="auto">
          <a:xfrm>
            <a:off x="1524000" y="41148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7" name="Oval 11"/>
          <p:cNvSpPr>
            <a:spLocks noChangeArrowheads="1"/>
          </p:cNvSpPr>
          <p:nvPr/>
        </p:nvSpPr>
        <p:spPr bwMode="auto">
          <a:xfrm>
            <a:off x="762000" y="36576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8" name="Oval 12"/>
          <p:cNvSpPr>
            <a:spLocks noChangeArrowheads="1"/>
          </p:cNvSpPr>
          <p:nvPr/>
        </p:nvSpPr>
        <p:spPr bwMode="auto">
          <a:xfrm>
            <a:off x="2286000" y="35052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9" name="Oval 13"/>
          <p:cNvSpPr>
            <a:spLocks noChangeArrowheads="1"/>
          </p:cNvSpPr>
          <p:nvPr/>
        </p:nvSpPr>
        <p:spPr bwMode="auto">
          <a:xfrm>
            <a:off x="2895600" y="4343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0" name="Oval 14"/>
          <p:cNvSpPr>
            <a:spLocks noChangeArrowheads="1"/>
          </p:cNvSpPr>
          <p:nvPr/>
        </p:nvSpPr>
        <p:spPr bwMode="auto">
          <a:xfrm>
            <a:off x="3124200" y="24384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1" name="Oval 15"/>
          <p:cNvSpPr>
            <a:spLocks noChangeArrowheads="1"/>
          </p:cNvSpPr>
          <p:nvPr/>
        </p:nvSpPr>
        <p:spPr bwMode="auto">
          <a:xfrm>
            <a:off x="3886200" y="27432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2" name="Oval 16"/>
          <p:cNvSpPr>
            <a:spLocks noChangeArrowheads="1"/>
          </p:cNvSpPr>
          <p:nvPr/>
        </p:nvSpPr>
        <p:spPr bwMode="auto">
          <a:xfrm>
            <a:off x="4114800" y="3429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3" name="Oval 17"/>
          <p:cNvSpPr>
            <a:spLocks noChangeArrowheads="1"/>
          </p:cNvSpPr>
          <p:nvPr/>
        </p:nvSpPr>
        <p:spPr bwMode="auto">
          <a:xfrm>
            <a:off x="3429000" y="3429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4" name="Oval 18"/>
          <p:cNvSpPr>
            <a:spLocks noChangeArrowheads="1"/>
          </p:cNvSpPr>
          <p:nvPr/>
        </p:nvSpPr>
        <p:spPr bwMode="auto">
          <a:xfrm>
            <a:off x="2667000" y="2133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5" name="Oval 19"/>
          <p:cNvSpPr>
            <a:spLocks noChangeArrowheads="1"/>
          </p:cNvSpPr>
          <p:nvPr/>
        </p:nvSpPr>
        <p:spPr bwMode="auto">
          <a:xfrm>
            <a:off x="4724400" y="4191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6" name="Oval 20"/>
          <p:cNvSpPr>
            <a:spLocks noChangeArrowheads="1"/>
          </p:cNvSpPr>
          <p:nvPr/>
        </p:nvSpPr>
        <p:spPr bwMode="auto">
          <a:xfrm>
            <a:off x="4953000" y="3048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7" name="Oval 21"/>
          <p:cNvSpPr>
            <a:spLocks noChangeArrowheads="1"/>
          </p:cNvSpPr>
          <p:nvPr/>
        </p:nvSpPr>
        <p:spPr bwMode="auto">
          <a:xfrm>
            <a:off x="2286000" y="5105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8" name="Oval 22"/>
          <p:cNvSpPr>
            <a:spLocks noChangeArrowheads="1"/>
          </p:cNvSpPr>
          <p:nvPr/>
        </p:nvSpPr>
        <p:spPr bwMode="auto">
          <a:xfrm>
            <a:off x="4114800" y="1905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9" name="Oval 23"/>
          <p:cNvSpPr>
            <a:spLocks noChangeArrowheads="1"/>
          </p:cNvSpPr>
          <p:nvPr/>
        </p:nvSpPr>
        <p:spPr bwMode="auto">
          <a:xfrm>
            <a:off x="5410200" y="39624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1" name="Oval 25"/>
          <p:cNvSpPr>
            <a:spLocks noChangeArrowheads="1"/>
          </p:cNvSpPr>
          <p:nvPr/>
        </p:nvSpPr>
        <p:spPr bwMode="auto">
          <a:xfrm>
            <a:off x="2971800" y="1524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2" name="Oval 26"/>
          <p:cNvSpPr>
            <a:spLocks noChangeArrowheads="1"/>
          </p:cNvSpPr>
          <p:nvPr/>
        </p:nvSpPr>
        <p:spPr bwMode="auto">
          <a:xfrm>
            <a:off x="3124200" y="55626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6" name="Line 30"/>
          <p:cNvSpPr>
            <a:spLocks noChangeShapeType="1"/>
          </p:cNvSpPr>
          <p:nvPr/>
        </p:nvSpPr>
        <p:spPr bwMode="auto">
          <a:xfrm>
            <a:off x="685800" y="1981200"/>
            <a:ext cx="4495800" cy="2743200"/>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cxnSp>
        <p:nvCxnSpPr>
          <p:cNvPr id="28"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29"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sp>
        <p:nvSpPr>
          <p:cNvPr id="24" name="Slide Number Placeholder 23"/>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40</a:t>
            </a:fld>
            <a:endParaRPr lang="en-US">
              <a:solidFill>
                <a:srgbClr val="000000"/>
              </a:solidFill>
              <a:cs typeface="Arial" pitchFamily="34" charset="0"/>
            </a:endParaRPr>
          </a:p>
        </p:txBody>
      </p:sp>
    </p:spTree>
    <p:extLst>
      <p:ext uri="{BB962C8B-B14F-4D97-AF65-F5344CB8AC3E}">
        <p14:creationId xmlns:p14="http://schemas.microsoft.com/office/powerpoint/2010/main" val="365923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685800" y="381000"/>
            <a:ext cx="7772400" cy="1143000"/>
          </a:xfrm>
        </p:spPr>
        <p:txBody>
          <a:bodyPr/>
          <a:lstStyle/>
          <a:p>
            <a:r>
              <a:rPr lang="en-US" smtClean="0"/>
              <a:t>Lines in R</a:t>
            </a:r>
            <a:r>
              <a:rPr lang="en-US" baseline="30000" smtClean="0"/>
              <a:t>2</a:t>
            </a:r>
          </a:p>
        </p:txBody>
      </p:sp>
      <p:graphicFrame>
        <p:nvGraphicFramePr>
          <p:cNvPr id="1026" name="Content Placeholder 4"/>
          <p:cNvGraphicFramePr>
            <a:graphicFrameLocks noChangeAspect="1"/>
          </p:cNvGraphicFramePr>
          <p:nvPr/>
        </p:nvGraphicFramePr>
        <p:xfrm>
          <a:off x="5746750" y="3124200"/>
          <a:ext cx="2822575" cy="635000"/>
        </p:xfrm>
        <a:graphic>
          <a:graphicData uri="http://schemas.openxmlformats.org/presentationml/2006/ole">
            <mc:AlternateContent xmlns:mc="http://schemas.openxmlformats.org/markup-compatibility/2006">
              <mc:Choice xmlns:v="urn:schemas-microsoft-com:vml" Requires="v">
                <p:oleObj spid="_x0000_s992623" name="Equation" r:id="rId4" imgW="901440" imgH="203040" progId="Equation.3">
                  <p:embed/>
                </p:oleObj>
              </mc:Choice>
              <mc:Fallback>
                <p:oleObj name="Equation" r:id="rId4" imgW="901440" imgH="203040" progId="Equation.3">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6750" y="3124200"/>
                        <a:ext cx="2822575" cy="635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1028"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1029"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cxnSp>
        <p:nvCxnSpPr>
          <p:cNvPr id="1030" name="Straight Arrow Connector 16"/>
          <p:cNvCxnSpPr>
            <a:cxnSpLocks noChangeShapeType="1"/>
          </p:cNvCxnSpPr>
          <p:nvPr/>
        </p:nvCxnSpPr>
        <p:spPr bwMode="auto">
          <a:xfrm>
            <a:off x="533400" y="1905000"/>
            <a:ext cx="3276600" cy="2895600"/>
          </a:xfrm>
          <a:prstGeom prst="straightConnector1">
            <a:avLst/>
          </a:prstGeom>
          <a:noFill/>
          <a:ln w="9525" algn="ctr">
            <a:solidFill>
              <a:schemeClr val="tx1"/>
            </a:solidFill>
            <a:round/>
            <a:headEnd type="arrow" w="med" len="med"/>
            <a:tailEnd type="arrow" w="med" len="med"/>
          </a:ln>
        </p:spPr>
      </p:cxnSp>
      <p:graphicFrame>
        <p:nvGraphicFramePr>
          <p:cNvPr id="8" name="Object 3"/>
          <p:cNvGraphicFramePr>
            <a:graphicFrameLocks noChangeAspect="1"/>
          </p:cNvGraphicFramePr>
          <p:nvPr/>
        </p:nvGraphicFramePr>
        <p:xfrm>
          <a:off x="6019800" y="1447800"/>
          <a:ext cx="1066800" cy="1203325"/>
        </p:xfrm>
        <a:graphic>
          <a:graphicData uri="http://schemas.openxmlformats.org/presentationml/2006/ole">
            <mc:AlternateContent xmlns:mc="http://schemas.openxmlformats.org/markup-compatibility/2006">
              <mc:Choice xmlns:v="urn:schemas-microsoft-com:vml" Requires="v">
                <p:oleObj spid="_x0000_s992624" name="Equation" r:id="rId6" imgW="533160" imgH="457200" progId="Equation.3">
                  <p:embed/>
                </p:oleObj>
              </mc:Choice>
              <mc:Fallback>
                <p:oleObj name="Equation" r:id="rId6" imgW="533160" imgH="457200" progId="Equation.3">
                  <p:embed/>
                  <p:pic>
                    <p:nvPicPr>
                      <p:cNvPr id="0"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447800"/>
                        <a:ext cx="1066800" cy="1203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 name="Object 4"/>
          <p:cNvGraphicFramePr>
            <a:graphicFrameLocks noChangeAspect="1"/>
          </p:cNvGraphicFramePr>
          <p:nvPr/>
        </p:nvGraphicFramePr>
        <p:xfrm>
          <a:off x="7391400" y="1447800"/>
          <a:ext cx="1003300" cy="1219200"/>
        </p:xfrm>
        <a:graphic>
          <a:graphicData uri="http://schemas.openxmlformats.org/presentationml/2006/ole">
            <mc:AlternateContent xmlns:mc="http://schemas.openxmlformats.org/markup-compatibility/2006">
              <mc:Choice xmlns:v="urn:schemas-microsoft-com:vml" Requires="v">
                <p:oleObj spid="_x0000_s992625" name="Equation" r:id="rId8" imgW="495000" imgH="457200" progId="Equation.3">
                  <p:embed/>
                </p:oleObj>
              </mc:Choice>
              <mc:Fallback>
                <p:oleObj name="Equation" r:id="rId8" imgW="495000" imgH="457200" progId="Equation.3">
                  <p:embed/>
                  <p:pic>
                    <p:nvPicPr>
                      <p:cNvPr id="0"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1447800"/>
                        <a:ext cx="1003300" cy="1219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 name="TextBox 10"/>
          <p:cNvSpPr txBox="1">
            <a:spLocks noChangeArrowheads="1"/>
          </p:cNvSpPr>
          <p:nvPr/>
        </p:nvSpPr>
        <p:spPr bwMode="auto">
          <a:xfrm>
            <a:off x="5029200" y="1828800"/>
            <a:ext cx="3886200" cy="523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Let</a:t>
            </a:r>
          </a:p>
        </p:txBody>
      </p:sp>
      <p:sp>
        <p:nvSpPr>
          <p:cNvPr id="11" name="Slide Number Placeholder 10"/>
          <p:cNvSpPr>
            <a:spLocks noGrp="1"/>
          </p:cNvSpPr>
          <p:nvPr>
            <p:ph type="sldNum" sz="quarter" idx="12"/>
          </p:nvPr>
        </p:nvSpPr>
        <p:spPr/>
        <p:txBody>
          <a:bodyPr/>
          <a:lstStyle/>
          <a:p>
            <a:pPr algn="r" rtl="0" fontAlgn="base">
              <a:spcBef>
                <a:spcPct val="0"/>
              </a:spcBef>
              <a:spcAft>
                <a:spcPct val="0"/>
              </a:spcAft>
              <a:defRPr/>
            </a:pPr>
            <a:fld id="{48E287D8-EC99-4782-A6FE-4C4A0AE392A1}" type="slidenum">
              <a:rPr lang="en-US" sz="1400" kern="1200" smtClean="0">
                <a:solidFill>
                  <a:srgbClr val="000000"/>
                </a:solidFill>
                <a:latin typeface="Arial" charset="0"/>
                <a:ea typeface="+mn-ea"/>
                <a:cs typeface="+mn-cs"/>
              </a:rPr>
              <a:pPr algn="r" rtl="0" fontAlgn="base">
                <a:spcBef>
                  <a:spcPct val="0"/>
                </a:spcBef>
                <a:spcAft>
                  <a:spcPct val="0"/>
                </a:spcAft>
                <a:defRPr/>
              </a:pPr>
              <a:t>41</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315357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p:cNvSpPr>
            <a:spLocks noGrp="1"/>
          </p:cNvSpPr>
          <p:nvPr>
            <p:ph type="title"/>
          </p:nvPr>
        </p:nvSpPr>
        <p:spPr>
          <a:xfrm>
            <a:off x="685800" y="381000"/>
            <a:ext cx="7772400" cy="1143000"/>
          </a:xfrm>
        </p:spPr>
        <p:txBody>
          <a:bodyPr/>
          <a:lstStyle/>
          <a:p>
            <a:r>
              <a:rPr lang="en-US" smtClean="0"/>
              <a:t>Lines in R</a:t>
            </a:r>
            <a:r>
              <a:rPr lang="en-US" baseline="30000" smtClean="0"/>
              <a:t>2</a:t>
            </a:r>
          </a:p>
        </p:txBody>
      </p:sp>
      <p:graphicFrame>
        <p:nvGraphicFramePr>
          <p:cNvPr id="3074" name="Content Placeholder 4"/>
          <p:cNvGraphicFramePr>
            <a:graphicFrameLocks noGrp="1" noChangeAspect="1"/>
          </p:cNvGraphicFramePr>
          <p:nvPr>
            <p:ph idx="1"/>
          </p:nvPr>
        </p:nvGraphicFramePr>
        <p:xfrm>
          <a:off x="6057900" y="4395788"/>
          <a:ext cx="2133600" cy="506412"/>
        </p:xfrm>
        <a:graphic>
          <a:graphicData uri="http://schemas.openxmlformats.org/presentationml/2006/ole">
            <mc:AlternateContent xmlns:mc="http://schemas.openxmlformats.org/markup-compatibility/2006">
              <mc:Choice xmlns:v="urn:schemas-microsoft-com:vml" Requires="v">
                <p:oleObj spid="_x0000_s993887" name="Equation" r:id="rId4" imgW="749160" imgH="177480" progId="Equation.3">
                  <p:embed/>
                </p:oleObj>
              </mc:Choice>
              <mc:Fallback>
                <p:oleObj name="Equation" r:id="rId4" imgW="749160" imgH="177480" progId="Equation.3">
                  <p:embed/>
                  <p:pic>
                    <p:nvPicPr>
                      <p:cNvPr id="0" name="Picture 5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900" y="4395788"/>
                        <a:ext cx="2133600" cy="506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6019800" y="1447800"/>
          <a:ext cx="1066800" cy="1203325"/>
        </p:xfrm>
        <a:graphic>
          <a:graphicData uri="http://schemas.openxmlformats.org/presentationml/2006/ole">
            <mc:AlternateContent xmlns:mc="http://schemas.openxmlformats.org/markup-compatibility/2006">
              <mc:Choice xmlns:v="urn:schemas-microsoft-com:vml" Requires="v">
                <p:oleObj spid="_x0000_s993888" name="Equation" r:id="rId6" imgW="533160" imgH="457200" progId="Equation.3">
                  <p:embed/>
                </p:oleObj>
              </mc:Choice>
              <mc:Fallback>
                <p:oleObj name="Equation" r:id="rId6" imgW="533160" imgH="457200" progId="Equation.3">
                  <p:embed/>
                  <p:pic>
                    <p:nvPicPr>
                      <p:cNvPr id="0" name="Picture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447800"/>
                        <a:ext cx="1066800" cy="1203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7391400" y="1447800"/>
          <a:ext cx="1003300" cy="1219200"/>
        </p:xfrm>
        <a:graphic>
          <a:graphicData uri="http://schemas.openxmlformats.org/presentationml/2006/ole">
            <mc:AlternateContent xmlns:mc="http://schemas.openxmlformats.org/markup-compatibility/2006">
              <mc:Choice xmlns:v="urn:schemas-microsoft-com:vml" Requires="v">
                <p:oleObj spid="_x0000_s993889" name="Equation" r:id="rId8" imgW="495000" imgH="457200" progId="Equation.3">
                  <p:embed/>
                </p:oleObj>
              </mc:Choice>
              <mc:Fallback>
                <p:oleObj name="Equation" r:id="rId8" imgW="495000" imgH="457200" progId="Equation.3">
                  <p:embed/>
                  <p:pic>
                    <p:nvPicPr>
                      <p:cNvPr id="0" name="Picture 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1447800"/>
                        <a:ext cx="1003300" cy="1219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7" name="Content Placeholder 4"/>
          <p:cNvGraphicFramePr>
            <a:graphicFrameLocks noChangeAspect="1"/>
          </p:cNvGraphicFramePr>
          <p:nvPr/>
        </p:nvGraphicFramePr>
        <p:xfrm>
          <a:off x="5746750" y="3124200"/>
          <a:ext cx="2822575" cy="635000"/>
        </p:xfrm>
        <a:graphic>
          <a:graphicData uri="http://schemas.openxmlformats.org/presentationml/2006/ole">
            <mc:AlternateContent xmlns:mc="http://schemas.openxmlformats.org/markup-compatibility/2006">
              <mc:Choice xmlns:v="urn:schemas-microsoft-com:vml" Requires="v">
                <p:oleObj spid="_x0000_s993890" name="Equation" r:id="rId10" imgW="901440" imgH="203040" progId="Equation.3">
                  <p:embed/>
                </p:oleObj>
              </mc:Choice>
              <mc:Fallback>
                <p:oleObj name="Equation" r:id="rId10" imgW="901440" imgH="203040" progId="Equation.3">
                  <p:embed/>
                  <p:pic>
                    <p:nvPicPr>
                      <p:cNvPr id="0" name="Picture 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6750" y="3124200"/>
                        <a:ext cx="2822575" cy="635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80" name="TextBox 10"/>
          <p:cNvSpPr txBox="1">
            <a:spLocks noChangeArrowheads="1"/>
          </p:cNvSpPr>
          <p:nvPr/>
        </p:nvSpPr>
        <p:spPr bwMode="auto">
          <a:xfrm>
            <a:off x="5029200" y="1828800"/>
            <a:ext cx="3886200" cy="523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Let</a:t>
            </a:r>
          </a:p>
        </p:txBody>
      </p:sp>
      <p:cxnSp>
        <p:nvCxnSpPr>
          <p:cNvPr id="3081"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3082"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cxnSp>
        <p:nvCxnSpPr>
          <p:cNvPr id="3083" name="Straight Arrow Connector 16"/>
          <p:cNvCxnSpPr>
            <a:cxnSpLocks noChangeShapeType="1"/>
          </p:cNvCxnSpPr>
          <p:nvPr/>
        </p:nvCxnSpPr>
        <p:spPr bwMode="auto">
          <a:xfrm>
            <a:off x="533400" y="1905000"/>
            <a:ext cx="3276600" cy="2895600"/>
          </a:xfrm>
          <a:prstGeom prst="straightConnector1">
            <a:avLst/>
          </a:prstGeom>
          <a:noFill/>
          <a:ln w="9525" algn="ctr">
            <a:solidFill>
              <a:schemeClr val="tx1"/>
            </a:solidFill>
            <a:round/>
            <a:headEnd type="arrow" w="med" len="med"/>
            <a:tailEnd type="arrow" w="med" len="med"/>
          </a:ln>
        </p:spPr>
      </p:cxnSp>
      <p:cxnSp>
        <p:nvCxnSpPr>
          <p:cNvPr id="3084" name="Straight Arrow Connector 19"/>
          <p:cNvCxnSpPr>
            <a:cxnSpLocks noChangeShapeType="1"/>
          </p:cNvCxnSpPr>
          <p:nvPr/>
        </p:nvCxnSpPr>
        <p:spPr bwMode="auto">
          <a:xfrm rot="5400000" flipH="1" flipV="1">
            <a:off x="2209800" y="2514600"/>
            <a:ext cx="1066800" cy="914400"/>
          </a:xfrm>
          <a:prstGeom prst="straightConnector1">
            <a:avLst/>
          </a:prstGeom>
          <a:noFill/>
          <a:ln w="9525" algn="ctr">
            <a:solidFill>
              <a:schemeClr val="tx1"/>
            </a:solidFill>
            <a:round/>
            <a:headEnd/>
            <a:tailEnd type="arrow" w="med" len="med"/>
          </a:ln>
        </p:spPr>
      </p:cxnSp>
      <p:graphicFrame>
        <p:nvGraphicFramePr>
          <p:cNvPr id="3078" name="Object 6"/>
          <p:cNvGraphicFramePr>
            <a:graphicFrameLocks noChangeAspect="1"/>
          </p:cNvGraphicFramePr>
          <p:nvPr/>
        </p:nvGraphicFramePr>
        <p:xfrm>
          <a:off x="2859088" y="2797175"/>
          <a:ext cx="644525" cy="501650"/>
        </p:xfrm>
        <a:graphic>
          <a:graphicData uri="http://schemas.openxmlformats.org/presentationml/2006/ole">
            <mc:AlternateContent xmlns:mc="http://schemas.openxmlformats.org/markup-compatibility/2006">
              <mc:Choice xmlns:v="urn:schemas-microsoft-com:vml" Requires="v">
                <p:oleObj spid="_x0000_s993891" name="Equation" r:id="rId12" imgW="164880" imgH="139680" progId="Equation.3">
                  <p:embed/>
                </p:oleObj>
              </mc:Choice>
              <mc:Fallback>
                <p:oleObj name="Equation" r:id="rId12" imgW="164880" imgH="139680" progId="Equation.3">
                  <p:embed/>
                  <p:pic>
                    <p:nvPicPr>
                      <p:cNvPr id="0" name="Picture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9088" y="2797175"/>
                        <a:ext cx="644525" cy="5016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3085" name="Straight Arrow Connector 39"/>
          <p:cNvCxnSpPr>
            <a:cxnSpLocks noChangeShapeType="1"/>
          </p:cNvCxnSpPr>
          <p:nvPr/>
        </p:nvCxnSpPr>
        <p:spPr bwMode="auto">
          <a:xfrm rot="5400000" flipH="1" flipV="1">
            <a:off x="6783388" y="4064000"/>
            <a:ext cx="608012" cy="1588"/>
          </a:xfrm>
          <a:prstGeom prst="straightConnector1">
            <a:avLst/>
          </a:prstGeom>
          <a:noFill/>
          <a:ln w="38100" algn="ctr">
            <a:solidFill>
              <a:schemeClr val="tx1"/>
            </a:solidFill>
            <a:round/>
            <a:headEnd type="arrow" w="med" len="med"/>
            <a:tailEnd type="arrow" w="med" len="med"/>
          </a:ln>
        </p:spPr>
      </p:cxnSp>
      <p:sp>
        <p:nvSpPr>
          <p:cNvPr id="14" name="Slide Number Placeholder 13"/>
          <p:cNvSpPr>
            <a:spLocks noGrp="1"/>
          </p:cNvSpPr>
          <p:nvPr>
            <p:ph type="sldNum" sz="quarter" idx="12"/>
          </p:nvPr>
        </p:nvSpPr>
        <p:spPr/>
        <p:txBody>
          <a:bodyPr/>
          <a:lstStyle/>
          <a:p>
            <a:pPr algn="r" rtl="0" fontAlgn="base">
              <a:spcBef>
                <a:spcPct val="0"/>
              </a:spcBef>
              <a:spcAft>
                <a:spcPct val="0"/>
              </a:spcAft>
              <a:defRPr/>
            </a:pPr>
            <a:fld id="{48E287D8-EC99-4782-A6FE-4C4A0AE392A1}" type="slidenum">
              <a:rPr lang="en-US" sz="1400" kern="1200" smtClean="0">
                <a:solidFill>
                  <a:srgbClr val="000000"/>
                </a:solidFill>
                <a:latin typeface="Arial" charset="0"/>
                <a:ea typeface="+mn-ea"/>
                <a:cs typeface="+mn-cs"/>
              </a:rPr>
              <a:pPr algn="r" rtl="0" fontAlgn="base">
                <a:spcBef>
                  <a:spcPct val="0"/>
                </a:spcBef>
                <a:spcAft>
                  <a:spcPct val="0"/>
                </a:spcAft>
                <a:defRPr/>
              </a:pPr>
              <a:t>42</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24512220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Title 1"/>
          <p:cNvSpPr>
            <a:spLocks noGrp="1"/>
          </p:cNvSpPr>
          <p:nvPr>
            <p:ph type="title"/>
          </p:nvPr>
        </p:nvSpPr>
        <p:spPr>
          <a:xfrm>
            <a:off x="685800" y="381000"/>
            <a:ext cx="7772400" cy="1143000"/>
          </a:xfrm>
        </p:spPr>
        <p:txBody>
          <a:bodyPr/>
          <a:lstStyle/>
          <a:p>
            <a:r>
              <a:rPr lang="en-US" smtClean="0"/>
              <a:t>Lines in R</a:t>
            </a:r>
            <a:r>
              <a:rPr lang="en-US" baseline="30000" smtClean="0"/>
              <a:t>2</a:t>
            </a:r>
          </a:p>
        </p:txBody>
      </p:sp>
      <p:graphicFrame>
        <p:nvGraphicFramePr>
          <p:cNvPr id="4098" name="Content Placeholder 4"/>
          <p:cNvGraphicFramePr>
            <a:graphicFrameLocks noGrp="1" noChangeAspect="1"/>
          </p:cNvGraphicFramePr>
          <p:nvPr>
            <p:ph idx="1"/>
          </p:nvPr>
        </p:nvGraphicFramePr>
        <p:xfrm>
          <a:off x="6057900" y="4395788"/>
          <a:ext cx="2133600" cy="506412"/>
        </p:xfrm>
        <a:graphic>
          <a:graphicData uri="http://schemas.openxmlformats.org/presentationml/2006/ole">
            <mc:AlternateContent xmlns:mc="http://schemas.openxmlformats.org/markup-compatibility/2006">
              <mc:Choice xmlns:v="urn:schemas-microsoft-com:vml" Requires="v">
                <p:oleObj spid="_x0000_s995151" name="Equation" r:id="rId4" imgW="749160" imgH="177480" progId="Equation.3">
                  <p:embed/>
                </p:oleObj>
              </mc:Choice>
              <mc:Fallback>
                <p:oleObj name="Equation" r:id="rId4" imgW="749160" imgH="177480" progId="Equation.3">
                  <p:embed/>
                  <p:pic>
                    <p:nvPicPr>
                      <p:cNvPr id="0" name="Picture 7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900" y="4395788"/>
                        <a:ext cx="2133600" cy="506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6019800" y="1447800"/>
          <a:ext cx="1066800" cy="1203325"/>
        </p:xfrm>
        <a:graphic>
          <a:graphicData uri="http://schemas.openxmlformats.org/presentationml/2006/ole">
            <mc:AlternateContent xmlns:mc="http://schemas.openxmlformats.org/markup-compatibility/2006">
              <mc:Choice xmlns:v="urn:schemas-microsoft-com:vml" Requires="v">
                <p:oleObj spid="_x0000_s995152" name="Equation" r:id="rId6" imgW="533160" imgH="457200" progId="Equation.3">
                  <p:embed/>
                </p:oleObj>
              </mc:Choice>
              <mc:Fallback>
                <p:oleObj name="Equation" r:id="rId6" imgW="533160" imgH="457200" progId="Equation.3">
                  <p:embed/>
                  <p:pic>
                    <p:nvPicPr>
                      <p:cNvPr id="0" name="Picture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447800"/>
                        <a:ext cx="1066800" cy="1203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100" name="Object 4"/>
          <p:cNvGraphicFramePr>
            <a:graphicFrameLocks noChangeAspect="1"/>
          </p:cNvGraphicFramePr>
          <p:nvPr/>
        </p:nvGraphicFramePr>
        <p:xfrm>
          <a:off x="7391400" y="1447800"/>
          <a:ext cx="1003300" cy="1219200"/>
        </p:xfrm>
        <a:graphic>
          <a:graphicData uri="http://schemas.openxmlformats.org/presentationml/2006/ole">
            <mc:AlternateContent xmlns:mc="http://schemas.openxmlformats.org/markup-compatibility/2006">
              <mc:Choice xmlns:v="urn:schemas-microsoft-com:vml" Requires="v">
                <p:oleObj spid="_x0000_s995153" name="Equation" r:id="rId8" imgW="495000" imgH="457200" progId="Equation.3">
                  <p:embed/>
                </p:oleObj>
              </mc:Choice>
              <mc:Fallback>
                <p:oleObj name="Equation" r:id="rId8" imgW="495000" imgH="457200" progId="Equation.3">
                  <p:embed/>
                  <p:pic>
                    <p:nvPicPr>
                      <p:cNvPr id="0" name="Picture 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1447800"/>
                        <a:ext cx="1003300" cy="1219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101" name="Content Placeholder 4"/>
          <p:cNvGraphicFramePr>
            <a:graphicFrameLocks noChangeAspect="1"/>
          </p:cNvGraphicFramePr>
          <p:nvPr/>
        </p:nvGraphicFramePr>
        <p:xfrm>
          <a:off x="5746750" y="3124200"/>
          <a:ext cx="2822575" cy="635000"/>
        </p:xfrm>
        <a:graphic>
          <a:graphicData uri="http://schemas.openxmlformats.org/presentationml/2006/ole">
            <mc:AlternateContent xmlns:mc="http://schemas.openxmlformats.org/markup-compatibility/2006">
              <mc:Choice xmlns:v="urn:schemas-microsoft-com:vml" Requires="v">
                <p:oleObj spid="_x0000_s995154" name="Equation" r:id="rId10" imgW="901440" imgH="203040" progId="Equation.3">
                  <p:embed/>
                </p:oleObj>
              </mc:Choice>
              <mc:Fallback>
                <p:oleObj name="Equation" r:id="rId10" imgW="901440" imgH="203040" progId="Equation.3">
                  <p:embed/>
                  <p:pic>
                    <p:nvPicPr>
                      <p:cNvPr id="0" name="Picture 7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6750" y="3124200"/>
                        <a:ext cx="2822575" cy="635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106" name="TextBox 10"/>
          <p:cNvSpPr txBox="1">
            <a:spLocks noChangeArrowheads="1"/>
          </p:cNvSpPr>
          <p:nvPr/>
        </p:nvSpPr>
        <p:spPr bwMode="auto">
          <a:xfrm>
            <a:off x="5029200" y="1828800"/>
            <a:ext cx="3886200" cy="523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Let</a:t>
            </a:r>
          </a:p>
        </p:txBody>
      </p:sp>
      <p:cxnSp>
        <p:nvCxnSpPr>
          <p:cNvPr id="4107"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4108"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cxnSp>
        <p:nvCxnSpPr>
          <p:cNvPr id="4109" name="Straight Arrow Connector 16"/>
          <p:cNvCxnSpPr>
            <a:cxnSpLocks noChangeShapeType="1"/>
          </p:cNvCxnSpPr>
          <p:nvPr/>
        </p:nvCxnSpPr>
        <p:spPr bwMode="auto">
          <a:xfrm>
            <a:off x="533400" y="1905000"/>
            <a:ext cx="3276600" cy="2895600"/>
          </a:xfrm>
          <a:prstGeom prst="straightConnector1">
            <a:avLst/>
          </a:prstGeom>
          <a:noFill/>
          <a:ln w="9525" algn="ctr">
            <a:solidFill>
              <a:schemeClr val="tx1"/>
            </a:solidFill>
            <a:round/>
            <a:headEnd type="arrow" w="med" len="med"/>
            <a:tailEnd type="arrow" w="med" len="med"/>
          </a:ln>
        </p:spPr>
      </p:cxnSp>
      <p:cxnSp>
        <p:nvCxnSpPr>
          <p:cNvPr id="4110" name="Straight Arrow Connector 19"/>
          <p:cNvCxnSpPr>
            <a:cxnSpLocks noChangeShapeType="1"/>
          </p:cNvCxnSpPr>
          <p:nvPr/>
        </p:nvCxnSpPr>
        <p:spPr bwMode="auto">
          <a:xfrm rot="5400000" flipH="1" flipV="1">
            <a:off x="2209800" y="2514600"/>
            <a:ext cx="1066800" cy="914400"/>
          </a:xfrm>
          <a:prstGeom prst="straightConnector1">
            <a:avLst/>
          </a:prstGeom>
          <a:noFill/>
          <a:ln w="9525" algn="ctr">
            <a:solidFill>
              <a:schemeClr val="tx1"/>
            </a:solidFill>
            <a:round/>
            <a:headEnd/>
            <a:tailEnd type="arrow" w="med" len="med"/>
          </a:ln>
        </p:spPr>
      </p:cxnSp>
      <p:graphicFrame>
        <p:nvGraphicFramePr>
          <p:cNvPr id="4102" name="Object 6"/>
          <p:cNvGraphicFramePr>
            <a:graphicFrameLocks noChangeAspect="1"/>
          </p:cNvGraphicFramePr>
          <p:nvPr/>
        </p:nvGraphicFramePr>
        <p:xfrm>
          <a:off x="2859088" y="2797175"/>
          <a:ext cx="644525" cy="501650"/>
        </p:xfrm>
        <a:graphic>
          <a:graphicData uri="http://schemas.openxmlformats.org/presentationml/2006/ole">
            <mc:AlternateContent xmlns:mc="http://schemas.openxmlformats.org/markup-compatibility/2006">
              <mc:Choice xmlns:v="urn:schemas-microsoft-com:vml" Requires="v">
                <p:oleObj spid="_x0000_s995155" name="Equation" r:id="rId12" imgW="164880" imgH="139680" progId="Equation.3">
                  <p:embed/>
                </p:oleObj>
              </mc:Choice>
              <mc:Fallback>
                <p:oleObj name="Equation" r:id="rId12" imgW="164880" imgH="139680" progId="Equation.3">
                  <p:embed/>
                  <p:pic>
                    <p:nvPicPr>
                      <p:cNvPr id="0" name="Picture 7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9088" y="2797175"/>
                        <a:ext cx="644525" cy="5016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33"/>
          <p:cNvGrpSpPr>
            <a:grpSpLocks/>
          </p:cNvGrpSpPr>
          <p:nvPr/>
        </p:nvGrpSpPr>
        <p:grpSpPr bwMode="auto">
          <a:xfrm>
            <a:off x="455613" y="971550"/>
            <a:ext cx="1431925" cy="1484313"/>
            <a:chOff x="455613" y="971550"/>
            <a:chExt cx="1431925" cy="1483796"/>
          </a:xfrm>
        </p:grpSpPr>
        <p:grpSp>
          <p:nvGrpSpPr>
            <p:cNvPr id="3" name="Group 31"/>
            <p:cNvGrpSpPr>
              <a:grpSpLocks/>
            </p:cNvGrpSpPr>
            <p:nvPr/>
          </p:nvGrpSpPr>
          <p:grpSpPr bwMode="auto">
            <a:xfrm>
              <a:off x="455613" y="971550"/>
              <a:ext cx="1431925" cy="1390651"/>
              <a:chOff x="455613" y="971550"/>
              <a:chExt cx="1431925" cy="1390651"/>
            </a:xfrm>
          </p:grpSpPr>
          <p:sp>
            <p:nvSpPr>
              <p:cNvPr id="4114" name="Oval 23"/>
              <p:cNvSpPr>
                <a:spLocks noChangeArrowheads="1"/>
              </p:cNvSpPr>
              <p:nvPr/>
            </p:nvSpPr>
            <p:spPr bwMode="auto">
              <a:xfrm>
                <a:off x="1524000" y="1600200"/>
                <a:ext cx="228600" cy="228600"/>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graphicFrame>
            <p:nvGraphicFramePr>
              <p:cNvPr id="4104" name="Object 7"/>
              <p:cNvGraphicFramePr>
                <a:graphicFrameLocks noChangeAspect="1"/>
              </p:cNvGraphicFramePr>
              <p:nvPr/>
            </p:nvGraphicFramePr>
            <p:xfrm>
              <a:off x="455613" y="971550"/>
              <a:ext cx="1431925" cy="688975"/>
            </p:xfrm>
            <a:graphic>
              <a:graphicData uri="http://schemas.openxmlformats.org/presentationml/2006/ole">
                <mc:AlternateContent xmlns:mc="http://schemas.openxmlformats.org/markup-compatibility/2006">
                  <mc:Choice xmlns:v="urn:schemas-microsoft-com:vml" Requires="v">
                    <p:oleObj spid="_x0000_s995156" name="Equation" r:id="rId14" imgW="469800" imgH="228600" progId="Equation.3">
                      <p:embed/>
                    </p:oleObj>
                  </mc:Choice>
                  <mc:Fallback>
                    <p:oleObj name="Equation" r:id="rId14" imgW="469800" imgH="228600" progId="Equation.3">
                      <p:embed/>
                      <p:pic>
                        <p:nvPicPr>
                          <p:cNvPr id="0" name="Picture 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613" y="971550"/>
                            <a:ext cx="1431925" cy="6889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4115" name="Straight Connector 30"/>
              <p:cNvCxnSpPr>
                <a:cxnSpLocks noChangeShapeType="1"/>
              </p:cNvCxnSpPr>
              <p:nvPr/>
            </p:nvCxnSpPr>
            <p:spPr bwMode="auto">
              <a:xfrm rot="5400000">
                <a:off x="1047750" y="1809751"/>
                <a:ext cx="609600" cy="495300"/>
              </a:xfrm>
              <a:prstGeom prst="line">
                <a:avLst/>
              </a:prstGeom>
              <a:noFill/>
              <a:ln w="9525" algn="ctr">
                <a:solidFill>
                  <a:srgbClr val="FF0000"/>
                </a:solidFill>
                <a:prstDash val="sysDash"/>
                <a:round/>
                <a:headEnd/>
                <a:tailEnd/>
              </a:ln>
            </p:spPr>
          </p:cxnSp>
        </p:grpSp>
        <p:graphicFrame>
          <p:nvGraphicFramePr>
            <p:cNvPr id="4103" name="Object 8"/>
            <p:cNvGraphicFramePr>
              <a:graphicFrameLocks noChangeAspect="1"/>
            </p:cNvGraphicFramePr>
            <p:nvPr/>
          </p:nvGraphicFramePr>
          <p:xfrm>
            <a:off x="1295401" y="1974849"/>
            <a:ext cx="457200" cy="480497"/>
          </p:xfrm>
          <a:graphic>
            <a:graphicData uri="http://schemas.openxmlformats.org/presentationml/2006/ole">
              <mc:AlternateContent xmlns:mc="http://schemas.openxmlformats.org/markup-compatibility/2006">
                <mc:Choice xmlns:v="urn:schemas-microsoft-com:vml" Requires="v">
                  <p:oleObj spid="_x0000_s995157" name="Equation" r:id="rId16" imgW="164880" imgH="164880" progId="Equation.3">
                    <p:embed/>
                  </p:oleObj>
                </mc:Choice>
                <mc:Fallback>
                  <p:oleObj name="Equation" r:id="rId16" imgW="164880" imgH="164880" progId="Equation.3">
                    <p:embed/>
                    <p:pic>
                      <p:nvPicPr>
                        <p:cNvPr id="0" name="Picture 7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95401" y="1974849"/>
                          <a:ext cx="457200" cy="48049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cxnSp>
        <p:nvCxnSpPr>
          <p:cNvPr id="4112" name="Straight Arrow Connector 39"/>
          <p:cNvCxnSpPr>
            <a:cxnSpLocks noChangeShapeType="1"/>
          </p:cNvCxnSpPr>
          <p:nvPr/>
        </p:nvCxnSpPr>
        <p:spPr bwMode="auto">
          <a:xfrm rot="5400000" flipH="1" flipV="1">
            <a:off x="6783388" y="4064000"/>
            <a:ext cx="608012" cy="1588"/>
          </a:xfrm>
          <a:prstGeom prst="straightConnector1">
            <a:avLst/>
          </a:prstGeom>
          <a:noFill/>
          <a:ln w="38100" algn="ctr">
            <a:solidFill>
              <a:schemeClr val="tx1"/>
            </a:solidFill>
            <a:round/>
            <a:headEnd type="arrow" w="med" len="med"/>
            <a:tailEnd type="arrow" w="med" len="med"/>
          </a:ln>
        </p:spPr>
      </p:cxnSp>
      <p:sp>
        <p:nvSpPr>
          <p:cNvPr id="20" name="Slide Number Placeholder 19"/>
          <p:cNvSpPr>
            <a:spLocks noGrp="1"/>
          </p:cNvSpPr>
          <p:nvPr>
            <p:ph type="sldNum" sz="quarter" idx="12"/>
          </p:nvPr>
        </p:nvSpPr>
        <p:spPr/>
        <p:txBody>
          <a:bodyPr/>
          <a:lstStyle/>
          <a:p>
            <a:pPr algn="r" rtl="0" fontAlgn="base">
              <a:spcBef>
                <a:spcPct val="0"/>
              </a:spcBef>
              <a:spcAft>
                <a:spcPct val="0"/>
              </a:spcAft>
              <a:defRPr/>
            </a:pPr>
            <a:fld id="{48E287D8-EC99-4782-A6FE-4C4A0AE392A1}" type="slidenum">
              <a:rPr lang="en-US" sz="1400" kern="1200" smtClean="0">
                <a:solidFill>
                  <a:srgbClr val="000000"/>
                </a:solidFill>
                <a:latin typeface="Arial" charset="0"/>
                <a:ea typeface="+mn-ea"/>
                <a:cs typeface="+mn-cs"/>
              </a:rPr>
              <a:pPr algn="r" rtl="0" fontAlgn="base">
                <a:spcBef>
                  <a:spcPct val="0"/>
                </a:spcBef>
                <a:spcAft>
                  <a:spcPct val="0"/>
                </a:spcAft>
                <a:defRPr/>
              </a:pPr>
              <a:t>43</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339286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Title 1"/>
          <p:cNvSpPr>
            <a:spLocks noGrp="1"/>
          </p:cNvSpPr>
          <p:nvPr>
            <p:ph type="title"/>
          </p:nvPr>
        </p:nvSpPr>
        <p:spPr>
          <a:xfrm>
            <a:off x="685800" y="381000"/>
            <a:ext cx="7772400" cy="1143000"/>
          </a:xfrm>
        </p:spPr>
        <p:txBody>
          <a:bodyPr/>
          <a:lstStyle/>
          <a:p>
            <a:r>
              <a:rPr lang="en-US" smtClean="0"/>
              <a:t>Lines in R</a:t>
            </a:r>
            <a:r>
              <a:rPr lang="en-US" baseline="30000" smtClean="0"/>
              <a:t>2</a:t>
            </a:r>
          </a:p>
        </p:txBody>
      </p:sp>
      <p:graphicFrame>
        <p:nvGraphicFramePr>
          <p:cNvPr id="5122" name="Content Placeholder 4"/>
          <p:cNvGraphicFramePr>
            <a:graphicFrameLocks noGrp="1" noChangeAspect="1"/>
          </p:cNvGraphicFramePr>
          <p:nvPr>
            <p:ph idx="1"/>
          </p:nvPr>
        </p:nvGraphicFramePr>
        <p:xfrm>
          <a:off x="6057900" y="4395788"/>
          <a:ext cx="2133600" cy="506412"/>
        </p:xfrm>
        <a:graphic>
          <a:graphicData uri="http://schemas.openxmlformats.org/presentationml/2006/ole">
            <mc:AlternateContent xmlns:mc="http://schemas.openxmlformats.org/markup-compatibility/2006">
              <mc:Choice xmlns:v="urn:schemas-microsoft-com:vml" Requires="v">
                <p:oleObj spid="_x0000_s996295" name="Equation" r:id="rId4" imgW="749160" imgH="177480" progId="Equation.3">
                  <p:embed/>
                </p:oleObj>
              </mc:Choice>
              <mc:Fallback>
                <p:oleObj name="Equation" r:id="rId4" imgW="749160" imgH="177480" progId="Equation.3">
                  <p:embed/>
                  <p:pic>
                    <p:nvPicPr>
                      <p:cNvPr id="0" name="Picture 8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900" y="4395788"/>
                        <a:ext cx="2133600" cy="506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nvGraphicFramePr>
        <p:xfrm>
          <a:off x="6019800" y="1447800"/>
          <a:ext cx="1066800" cy="1203325"/>
        </p:xfrm>
        <a:graphic>
          <a:graphicData uri="http://schemas.openxmlformats.org/presentationml/2006/ole">
            <mc:AlternateContent xmlns:mc="http://schemas.openxmlformats.org/markup-compatibility/2006">
              <mc:Choice xmlns:v="urn:schemas-microsoft-com:vml" Requires="v">
                <p:oleObj spid="_x0000_s996296" name="Equation" r:id="rId6" imgW="533160" imgH="457200" progId="Equation.3">
                  <p:embed/>
                </p:oleObj>
              </mc:Choice>
              <mc:Fallback>
                <p:oleObj name="Equation" r:id="rId6" imgW="533160" imgH="457200" progId="Equation.3">
                  <p:embed/>
                  <p:pic>
                    <p:nvPicPr>
                      <p:cNvPr id="0" name="Picture 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447800"/>
                        <a:ext cx="1066800" cy="1203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24" name="Object 4"/>
          <p:cNvGraphicFramePr>
            <a:graphicFrameLocks noChangeAspect="1"/>
          </p:cNvGraphicFramePr>
          <p:nvPr/>
        </p:nvGraphicFramePr>
        <p:xfrm>
          <a:off x="7391400" y="1447800"/>
          <a:ext cx="1003300" cy="1219200"/>
        </p:xfrm>
        <a:graphic>
          <a:graphicData uri="http://schemas.openxmlformats.org/presentationml/2006/ole">
            <mc:AlternateContent xmlns:mc="http://schemas.openxmlformats.org/markup-compatibility/2006">
              <mc:Choice xmlns:v="urn:schemas-microsoft-com:vml" Requires="v">
                <p:oleObj spid="_x0000_s996297" name="Equation" r:id="rId8" imgW="495000" imgH="457200" progId="Equation.3">
                  <p:embed/>
                </p:oleObj>
              </mc:Choice>
              <mc:Fallback>
                <p:oleObj name="Equation" r:id="rId8" imgW="495000" imgH="457200" progId="Equation.3">
                  <p:embed/>
                  <p:pic>
                    <p:nvPicPr>
                      <p:cNvPr id="0" name="Picture 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1447800"/>
                        <a:ext cx="1003300" cy="1219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25" name="Content Placeholder 4"/>
          <p:cNvGraphicFramePr>
            <a:graphicFrameLocks noChangeAspect="1"/>
          </p:cNvGraphicFramePr>
          <p:nvPr/>
        </p:nvGraphicFramePr>
        <p:xfrm>
          <a:off x="5746750" y="3124200"/>
          <a:ext cx="2822575" cy="635000"/>
        </p:xfrm>
        <a:graphic>
          <a:graphicData uri="http://schemas.openxmlformats.org/presentationml/2006/ole">
            <mc:AlternateContent xmlns:mc="http://schemas.openxmlformats.org/markup-compatibility/2006">
              <mc:Choice xmlns:v="urn:schemas-microsoft-com:vml" Requires="v">
                <p:oleObj spid="_x0000_s996298" name="Equation" r:id="rId10" imgW="901440" imgH="203040" progId="Equation.3">
                  <p:embed/>
                </p:oleObj>
              </mc:Choice>
              <mc:Fallback>
                <p:oleObj name="Equation" r:id="rId10" imgW="901440" imgH="203040" progId="Equation.3">
                  <p:embed/>
                  <p:pic>
                    <p:nvPicPr>
                      <p:cNvPr id="0" name="Picture 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6750" y="3124200"/>
                        <a:ext cx="2822575" cy="635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131" name="TextBox 10"/>
          <p:cNvSpPr txBox="1">
            <a:spLocks noChangeArrowheads="1"/>
          </p:cNvSpPr>
          <p:nvPr/>
        </p:nvSpPr>
        <p:spPr bwMode="auto">
          <a:xfrm>
            <a:off x="5029200" y="1828800"/>
            <a:ext cx="3886200" cy="523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Let</a:t>
            </a:r>
          </a:p>
        </p:txBody>
      </p:sp>
      <p:cxnSp>
        <p:nvCxnSpPr>
          <p:cNvPr id="5132"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5133"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cxnSp>
        <p:nvCxnSpPr>
          <p:cNvPr id="5134" name="Straight Arrow Connector 16"/>
          <p:cNvCxnSpPr>
            <a:cxnSpLocks noChangeShapeType="1"/>
          </p:cNvCxnSpPr>
          <p:nvPr/>
        </p:nvCxnSpPr>
        <p:spPr bwMode="auto">
          <a:xfrm>
            <a:off x="533400" y="1905000"/>
            <a:ext cx="3276600" cy="2895600"/>
          </a:xfrm>
          <a:prstGeom prst="straightConnector1">
            <a:avLst/>
          </a:prstGeom>
          <a:noFill/>
          <a:ln w="9525" algn="ctr">
            <a:solidFill>
              <a:schemeClr val="tx1"/>
            </a:solidFill>
            <a:round/>
            <a:headEnd type="arrow" w="med" len="med"/>
            <a:tailEnd type="arrow" w="med" len="med"/>
          </a:ln>
        </p:spPr>
      </p:cxnSp>
      <p:cxnSp>
        <p:nvCxnSpPr>
          <p:cNvPr id="5135" name="Straight Arrow Connector 19"/>
          <p:cNvCxnSpPr>
            <a:cxnSpLocks noChangeShapeType="1"/>
          </p:cNvCxnSpPr>
          <p:nvPr/>
        </p:nvCxnSpPr>
        <p:spPr bwMode="auto">
          <a:xfrm rot="5400000" flipH="1" flipV="1">
            <a:off x="2209800" y="2514600"/>
            <a:ext cx="1066800" cy="914400"/>
          </a:xfrm>
          <a:prstGeom prst="straightConnector1">
            <a:avLst/>
          </a:prstGeom>
          <a:noFill/>
          <a:ln w="9525" algn="ctr">
            <a:solidFill>
              <a:schemeClr val="tx1"/>
            </a:solidFill>
            <a:round/>
            <a:headEnd/>
            <a:tailEnd type="arrow" w="med" len="med"/>
          </a:ln>
        </p:spPr>
      </p:cxnSp>
      <p:graphicFrame>
        <p:nvGraphicFramePr>
          <p:cNvPr id="5126" name="Object 6"/>
          <p:cNvGraphicFramePr>
            <a:graphicFrameLocks noChangeAspect="1"/>
          </p:cNvGraphicFramePr>
          <p:nvPr/>
        </p:nvGraphicFramePr>
        <p:xfrm>
          <a:off x="2859088" y="2797175"/>
          <a:ext cx="644525" cy="501650"/>
        </p:xfrm>
        <a:graphic>
          <a:graphicData uri="http://schemas.openxmlformats.org/presentationml/2006/ole">
            <mc:AlternateContent xmlns:mc="http://schemas.openxmlformats.org/markup-compatibility/2006">
              <mc:Choice xmlns:v="urn:schemas-microsoft-com:vml" Requires="v">
                <p:oleObj spid="_x0000_s996299" name="Equation" r:id="rId12" imgW="164880" imgH="139680" progId="Equation.3">
                  <p:embed/>
                </p:oleObj>
              </mc:Choice>
              <mc:Fallback>
                <p:oleObj name="Equation" r:id="rId12" imgW="164880" imgH="139680" progId="Equation.3">
                  <p:embed/>
                  <p:pic>
                    <p:nvPicPr>
                      <p:cNvPr id="0" name="Picture 8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9088" y="2797175"/>
                        <a:ext cx="644525" cy="5016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33"/>
          <p:cNvGrpSpPr>
            <a:grpSpLocks/>
          </p:cNvGrpSpPr>
          <p:nvPr/>
        </p:nvGrpSpPr>
        <p:grpSpPr bwMode="auto">
          <a:xfrm>
            <a:off x="455613" y="971550"/>
            <a:ext cx="1431925" cy="1484313"/>
            <a:chOff x="455613" y="971550"/>
            <a:chExt cx="1431925" cy="1483796"/>
          </a:xfrm>
        </p:grpSpPr>
        <p:grpSp>
          <p:nvGrpSpPr>
            <p:cNvPr id="3" name="Group 31"/>
            <p:cNvGrpSpPr>
              <a:grpSpLocks/>
            </p:cNvGrpSpPr>
            <p:nvPr/>
          </p:nvGrpSpPr>
          <p:grpSpPr bwMode="auto">
            <a:xfrm>
              <a:off x="455613" y="971550"/>
              <a:ext cx="1431925" cy="1390651"/>
              <a:chOff x="455613" y="971550"/>
              <a:chExt cx="1431925" cy="1390651"/>
            </a:xfrm>
          </p:grpSpPr>
          <p:sp>
            <p:nvSpPr>
              <p:cNvPr id="5142" name="Oval 23"/>
              <p:cNvSpPr>
                <a:spLocks noChangeArrowheads="1"/>
              </p:cNvSpPr>
              <p:nvPr/>
            </p:nvSpPr>
            <p:spPr bwMode="auto">
              <a:xfrm>
                <a:off x="1524000" y="1600200"/>
                <a:ext cx="228600" cy="228600"/>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graphicFrame>
            <p:nvGraphicFramePr>
              <p:cNvPr id="5129" name="Object 7"/>
              <p:cNvGraphicFramePr>
                <a:graphicFrameLocks noChangeAspect="1"/>
              </p:cNvGraphicFramePr>
              <p:nvPr/>
            </p:nvGraphicFramePr>
            <p:xfrm>
              <a:off x="455613" y="971550"/>
              <a:ext cx="1431925" cy="688975"/>
            </p:xfrm>
            <a:graphic>
              <a:graphicData uri="http://schemas.openxmlformats.org/presentationml/2006/ole">
                <mc:AlternateContent xmlns:mc="http://schemas.openxmlformats.org/markup-compatibility/2006">
                  <mc:Choice xmlns:v="urn:schemas-microsoft-com:vml" Requires="v">
                    <p:oleObj spid="_x0000_s996300" name="Equation" r:id="rId14" imgW="469800" imgH="228600" progId="Equation.3">
                      <p:embed/>
                    </p:oleObj>
                  </mc:Choice>
                  <mc:Fallback>
                    <p:oleObj name="Equation" r:id="rId14" imgW="469800" imgH="228600" progId="Equation.3">
                      <p:embed/>
                      <p:pic>
                        <p:nvPicPr>
                          <p:cNvPr id="0" name="Picture 8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613" y="971550"/>
                            <a:ext cx="1431925" cy="6889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5143" name="Straight Connector 30"/>
              <p:cNvCxnSpPr>
                <a:cxnSpLocks noChangeShapeType="1"/>
              </p:cNvCxnSpPr>
              <p:nvPr/>
            </p:nvCxnSpPr>
            <p:spPr bwMode="auto">
              <a:xfrm rot="5400000">
                <a:off x="1047750" y="1809751"/>
                <a:ext cx="609600" cy="495300"/>
              </a:xfrm>
              <a:prstGeom prst="line">
                <a:avLst/>
              </a:prstGeom>
              <a:noFill/>
              <a:ln w="9525" algn="ctr">
                <a:solidFill>
                  <a:srgbClr val="FF0000"/>
                </a:solidFill>
                <a:prstDash val="sysDash"/>
                <a:round/>
                <a:headEnd/>
                <a:tailEnd/>
              </a:ln>
            </p:spPr>
          </p:cxnSp>
        </p:grpSp>
        <p:graphicFrame>
          <p:nvGraphicFramePr>
            <p:cNvPr id="5128" name="Object 8"/>
            <p:cNvGraphicFramePr>
              <a:graphicFrameLocks noChangeAspect="1"/>
            </p:cNvGraphicFramePr>
            <p:nvPr/>
          </p:nvGraphicFramePr>
          <p:xfrm>
            <a:off x="1295401" y="1974849"/>
            <a:ext cx="457200" cy="480497"/>
          </p:xfrm>
          <a:graphic>
            <a:graphicData uri="http://schemas.openxmlformats.org/presentationml/2006/ole">
              <mc:AlternateContent xmlns:mc="http://schemas.openxmlformats.org/markup-compatibility/2006">
                <mc:Choice xmlns:v="urn:schemas-microsoft-com:vml" Requires="v">
                  <p:oleObj spid="_x0000_s996301" name="Equation" r:id="rId16" imgW="164880" imgH="164880" progId="Equation.3">
                    <p:embed/>
                  </p:oleObj>
                </mc:Choice>
                <mc:Fallback>
                  <p:oleObj name="Equation" r:id="rId16" imgW="164880" imgH="164880" progId="Equation.3">
                    <p:embed/>
                    <p:pic>
                      <p:nvPicPr>
                        <p:cNvPr id="0" name="Picture 8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95401" y="1974849"/>
                          <a:ext cx="457200" cy="48049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aphicFrame>
        <p:nvGraphicFramePr>
          <p:cNvPr id="5127" name="Object 9"/>
          <p:cNvGraphicFramePr>
            <a:graphicFrameLocks noChangeAspect="1"/>
          </p:cNvGraphicFramePr>
          <p:nvPr/>
        </p:nvGraphicFramePr>
        <p:xfrm>
          <a:off x="331788" y="5334000"/>
          <a:ext cx="5081587" cy="1343025"/>
        </p:xfrm>
        <a:graphic>
          <a:graphicData uri="http://schemas.openxmlformats.org/presentationml/2006/ole">
            <mc:AlternateContent xmlns:mc="http://schemas.openxmlformats.org/markup-compatibility/2006">
              <mc:Choice xmlns:v="urn:schemas-microsoft-com:vml" Requires="v">
                <p:oleObj spid="_x0000_s996302" name="Equation" r:id="rId18" imgW="1777680" imgH="469800" progId="Equation.3">
                  <p:embed/>
                </p:oleObj>
              </mc:Choice>
              <mc:Fallback>
                <p:oleObj name="Equation" r:id="rId18" imgW="1777680" imgH="469800" progId="Equation.3">
                  <p:embed/>
                  <p:pic>
                    <p:nvPicPr>
                      <p:cNvPr id="0" name="Picture 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1788" y="5334000"/>
                        <a:ext cx="5081587" cy="1343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5137" name="Straight Arrow Connector 39"/>
          <p:cNvCxnSpPr>
            <a:cxnSpLocks noChangeShapeType="1"/>
          </p:cNvCxnSpPr>
          <p:nvPr/>
        </p:nvCxnSpPr>
        <p:spPr bwMode="auto">
          <a:xfrm rot="5400000" flipH="1" flipV="1">
            <a:off x="6783388" y="4064000"/>
            <a:ext cx="608012" cy="1588"/>
          </a:xfrm>
          <a:prstGeom prst="straightConnector1">
            <a:avLst/>
          </a:prstGeom>
          <a:noFill/>
          <a:ln w="38100" algn="ctr">
            <a:solidFill>
              <a:schemeClr val="tx1"/>
            </a:solidFill>
            <a:round/>
            <a:headEnd type="arrow" w="med" len="med"/>
            <a:tailEnd type="arrow" w="med" len="med"/>
          </a:ln>
        </p:spPr>
      </p:cxnSp>
      <p:sp>
        <p:nvSpPr>
          <p:cNvPr id="5138" name="TextBox 41"/>
          <p:cNvSpPr txBox="1">
            <a:spLocks noChangeArrowheads="1"/>
          </p:cNvSpPr>
          <p:nvPr/>
        </p:nvSpPr>
        <p:spPr bwMode="auto">
          <a:xfrm>
            <a:off x="5867400" y="5486400"/>
            <a:ext cx="2590800" cy="95408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distance from point to line</a:t>
            </a:r>
          </a:p>
        </p:txBody>
      </p:sp>
      <p:sp>
        <p:nvSpPr>
          <p:cNvPr id="43" name="Right Brace 42"/>
          <p:cNvSpPr/>
          <p:nvPr/>
        </p:nvSpPr>
        <p:spPr bwMode="auto">
          <a:xfrm>
            <a:off x="5638800" y="5334000"/>
            <a:ext cx="152400" cy="1219200"/>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a:lstStyle/>
          <a:p>
            <a:pPr eaLnBrk="0" fontAlgn="base" hangingPunct="0">
              <a:spcBef>
                <a:spcPct val="0"/>
              </a:spcBef>
              <a:spcAft>
                <a:spcPct val="0"/>
              </a:spcAft>
              <a:defRPr/>
            </a:pPr>
            <a:endParaRPr lang="en-US">
              <a:solidFill>
                <a:srgbClr val="000000"/>
              </a:solidFill>
            </a:endParaRPr>
          </a:p>
        </p:txBody>
      </p:sp>
      <p:sp>
        <p:nvSpPr>
          <p:cNvPr id="5140" name="Rectangle 24"/>
          <p:cNvSpPr>
            <a:spLocks noChangeArrowheads="1"/>
          </p:cNvSpPr>
          <p:nvPr/>
        </p:nvSpPr>
        <p:spPr bwMode="auto">
          <a:xfrm>
            <a:off x="3581400" y="5181600"/>
            <a:ext cx="2286000" cy="16764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24" name="Slide Number Placeholder 23"/>
          <p:cNvSpPr>
            <a:spLocks noGrp="1"/>
          </p:cNvSpPr>
          <p:nvPr>
            <p:ph type="sldNum" sz="quarter" idx="12"/>
          </p:nvPr>
        </p:nvSpPr>
        <p:spPr/>
        <p:txBody>
          <a:bodyPr/>
          <a:lstStyle/>
          <a:p>
            <a:pPr algn="r" rtl="0" fontAlgn="base">
              <a:spcBef>
                <a:spcPct val="0"/>
              </a:spcBef>
              <a:spcAft>
                <a:spcPct val="0"/>
              </a:spcAft>
              <a:defRPr/>
            </a:pPr>
            <a:fld id="{48E287D8-EC99-4782-A6FE-4C4A0AE392A1}" type="slidenum">
              <a:rPr lang="en-US" sz="1400" kern="1200" smtClean="0">
                <a:solidFill>
                  <a:srgbClr val="000000"/>
                </a:solidFill>
                <a:latin typeface="Arial" charset="0"/>
                <a:ea typeface="+mn-ea"/>
                <a:cs typeface="+mn-cs"/>
              </a:rPr>
              <a:pPr algn="r" rtl="0" fontAlgn="base">
                <a:spcBef>
                  <a:spcPct val="0"/>
                </a:spcBef>
                <a:spcAft>
                  <a:spcPct val="0"/>
                </a:spcAft>
                <a:defRPr/>
              </a:pPr>
              <a:t>44</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2748088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Title 1"/>
          <p:cNvSpPr>
            <a:spLocks noGrp="1"/>
          </p:cNvSpPr>
          <p:nvPr>
            <p:ph type="title"/>
          </p:nvPr>
        </p:nvSpPr>
        <p:spPr>
          <a:xfrm>
            <a:off x="685800" y="381000"/>
            <a:ext cx="7772400" cy="1143000"/>
          </a:xfrm>
        </p:spPr>
        <p:txBody>
          <a:bodyPr/>
          <a:lstStyle/>
          <a:p>
            <a:r>
              <a:rPr lang="en-US" smtClean="0"/>
              <a:t>Lines in R</a:t>
            </a:r>
            <a:r>
              <a:rPr lang="en-US" baseline="30000" smtClean="0"/>
              <a:t>2</a:t>
            </a:r>
          </a:p>
        </p:txBody>
      </p:sp>
      <p:graphicFrame>
        <p:nvGraphicFramePr>
          <p:cNvPr id="6146" name="Content Placeholder 4"/>
          <p:cNvGraphicFramePr>
            <a:graphicFrameLocks noGrp="1" noChangeAspect="1"/>
          </p:cNvGraphicFramePr>
          <p:nvPr>
            <p:ph idx="1"/>
          </p:nvPr>
        </p:nvGraphicFramePr>
        <p:xfrm>
          <a:off x="6057900" y="4395788"/>
          <a:ext cx="2133600" cy="506412"/>
        </p:xfrm>
        <a:graphic>
          <a:graphicData uri="http://schemas.openxmlformats.org/presentationml/2006/ole">
            <mc:AlternateContent xmlns:mc="http://schemas.openxmlformats.org/markup-compatibility/2006">
              <mc:Choice xmlns:v="urn:schemas-microsoft-com:vml" Requires="v">
                <p:oleObj spid="_x0000_s997319" name="Equation" r:id="rId4" imgW="749160" imgH="177480" progId="Equation.3">
                  <p:embed/>
                </p:oleObj>
              </mc:Choice>
              <mc:Fallback>
                <p:oleObj name="Equation" r:id="rId4" imgW="749160" imgH="177480" progId="Equation.3">
                  <p:embed/>
                  <p:pic>
                    <p:nvPicPr>
                      <p:cNvPr id="0" name="Picture 8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900" y="4395788"/>
                        <a:ext cx="2133600" cy="506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nvGraphicFramePr>
        <p:xfrm>
          <a:off x="6019800" y="1447800"/>
          <a:ext cx="1066800" cy="1203325"/>
        </p:xfrm>
        <a:graphic>
          <a:graphicData uri="http://schemas.openxmlformats.org/presentationml/2006/ole">
            <mc:AlternateContent xmlns:mc="http://schemas.openxmlformats.org/markup-compatibility/2006">
              <mc:Choice xmlns:v="urn:schemas-microsoft-com:vml" Requires="v">
                <p:oleObj spid="_x0000_s997320" name="Equation" r:id="rId6" imgW="533160" imgH="457200" progId="Equation.3">
                  <p:embed/>
                </p:oleObj>
              </mc:Choice>
              <mc:Fallback>
                <p:oleObj name="Equation" r:id="rId6" imgW="533160" imgH="457200" progId="Equation.3">
                  <p:embed/>
                  <p:pic>
                    <p:nvPicPr>
                      <p:cNvPr id="0" name="Picture 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447800"/>
                        <a:ext cx="1066800" cy="1203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148" name="Object 4"/>
          <p:cNvGraphicFramePr>
            <a:graphicFrameLocks noChangeAspect="1"/>
          </p:cNvGraphicFramePr>
          <p:nvPr/>
        </p:nvGraphicFramePr>
        <p:xfrm>
          <a:off x="7391400" y="1447800"/>
          <a:ext cx="1003300" cy="1219200"/>
        </p:xfrm>
        <a:graphic>
          <a:graphicData uri="http://schemas.openxmlformats.org/presentationml/2006/ole">
            <mc:AlternateContent xmlns:mc="http://schemas.openxmlformats.org/markup-compatibility/2006">
              <mc:Choice xmlns:v="urn:schemas-microsoft-com:vml" Requires="v">
                <p:oleObj spid="_x0000_s997321" name="Equation" r:id="rId8" imgW="495000" imgH="457200" progId="Equation.3">
                  <p:embed/>
                </p:oleObj>
              </mc:Choice>
              <mc:Fallback>
                <p:oleObj name="Equation" r:id="rId8" imgW="495000" imgH="457200" progId="Equation.3">
                  <p:embed/>
                  <p:pic>
                    <p:nvPicPr>
                      <p:cNvPr id="0" name="Picture 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1447800"/>
                        <a:ext cx="1003300" cy="1219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149" name="Content Placeholder 4"/>
          <p:cNvGraphicFramePr>
            <a:graphicFrameLocks noChangeAspect="1"/>
          </p:cNvGraphicFramePr>
          <p:nvPr/>
        </p:nvGraphicFramePr>
        <p:xfrm>
          <a:off x="5746750" y="3124200"/>
          <a:ext cx="2822575" cy="635000"/>
        </p:xfrm>
        <a:graphic>
          <a:graphicData uri="http://schemas.openxmlformats.org/presentationml/2006/ole">
            <mc:AlternateContent xmlns:mc="http://schemas.openxmlformats.org/markup-compatibility/2006">
              <mc:Choice xmlns:v="urn:schemas-microsoft-com:vml" Requires="v">
                <p:oleObj spid="_x0000_s997322" name="Equation" r:id="rId10" imgW="901440" imgH="203040" progId="Equation.3">
                  <p:embed/>
                </p:oleObj>
              </mc:Choice>
              <mc:Fallback>
                <p:oleObj name="Equation" r:id="rId10" imgW="901440" imgH="203040" progId="Equation.3">
                  <p:embed/>
                  <p:pic>
                    <p:nvPicPr>
                      <p:cNvPr id="0" name="Picture 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6750" y="3124200"/>
                        <a:ext cx="2822575" cy="635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155" name="TextBox 10"/>
          <p:cNvSpPr txBox="1">
            <a:spLocks noChangeArrowheads="1"/>
          </p:cNvSpPr>
          <p:nvPr/>
        </p:nvSpPr>
        <p:spPr bwMode="auto">
          <a:xfrm>
            <a:off x="5029200" y="1828800"/>
            <a:ext cx="3886200" cy="523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Let</a:t>
            </a:r>
          </a:p>
        </p:txBody>
      </p:sp>
      <p:cxnSp>
        <p:nvCxnSpPr>
          <p:cNvPr id="6156"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6157"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cxnSp>
        <p:nvCxnSpPr>
          <p:cNvPr id="6158" name="Straight Arrow Connector 16"/>
          <p:cNvCxnSpPr>
            <a:cxnSpLocks noChangeShapeType="1"/>
          </p:cNvCxnSpPr>
          <p:nvPr/>
        </p:nvCxnSpPr>
        <p:spPr bwMode="auto">
          <a:xfrm>
            <a:off x="533400" y="1905000"/>
            <a:ext cx="3276600" cy="2895600"/>
          </a:xfrm>
          <a:prstGeom prst="straightConnector1">
            <a:avLst/>
          </a:prstGeom>
          <a:noFill/>
          <a:ln w="9525" algn="ctr">
            <a:solidFill>
              <a:schemeClr val="tx1"/>
            </a:solidFill>
            <a:round/>
            <a:headEnd type="arrow" w="med" len="med"/>
            <a:tailEnd type="arrow" w="med" len="med"/>
          </a:ln>
        </p:spPr>
      </p:cxnSp>
      <p:cxnSp>
        <p:nvCxnSpPr>
          <p:cNvPr id="6159" name="Straight Arrow Connector 19"/>
          <p:cNvCxnSpPr>
            <a:cxnSpLocks noChangeShapeType="1"/>
          </p:cNvCxnSpPr>
          <p:nvPr/>
        </p:nvCxnSpPr>
        <p:spPr bwMode="auto">
          <a:xfrm rot="5400000" flipH="1" flipV="1">
            <a:off x="2209800" y="2514600"/>
            <a:ext cx="1066800" cy="914400"/>
          </a:xfrm>
          <a:prstGeom prst="straightConnector1">
            <a:avLst/>
          </a:prstGeom>
          <a:noFill/>
          <a:ln w="9525" algn="ctr">
            <a:solidFill>
              <a:schemeClr val="tx1"/>
            </a:solidFill>
            <a:round/>
            <a:headEnd/>
            <a:tailEnd type="arrow" w="med" len="med"/>
          </a:ln>
        </p:spPr>
      </p:cxnSp>
      <p:graphicFrame>
        <p:nvGraphicFramePr>
          <p:cNvPr id="6150" name="Object 6"/>
          <p:cNvGraphicFramePr>
            <a:graphicFrameLocks noChangeAspect="1"/>
          </p:cNvGraphicFramePr>
          <p:nvPr/>
        </p:nvGraphicFramePr>
        <p:xfrm>
          <a:off x="2859088" y="2797175"/>
          <a:ext cx="644525" cy="501650"/>
        </p:xfrm>
        <a:graphic>
          <a:graphicData uri="http://schemas.openxmlformats.org/presentationml/2006/ole">
            <mc:AlternateContent xmlns:mc="http://schemas.openxmlformats.org/markup-compatibility/2006">
              <mc:Choice xmlns:v="urn:schemas-microsoft-com:vml" Requires="v">
                <p:oleObj spid="_x0000_s997323" name="Equation" r:id="rId12" imgW="164880" imgH="139680" progId="Equation.3">
                  <p:embed/>
                </p:oleObj>
              </mc:Choice>
              <mc:Fallback>
                <p:oleObj name="Equation" r:id="rId12" imgW="164880" imgH="139680" progId="Equation.3">
                  <p:embed/>
                  <p:pic>
                    <p:nvPicPr>
                      <p:cNvPr id="0" name="Picture 8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9088" y="2797175"/>
                        <a:ext cx="644525" cy="5016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33"/>
          <p:cNvGrpSpPr>
            <a:grpSpLocks/>
          </p:cNvGrpSpPr>
          <p:nvPr/>
        </p:nvGrpSpPr>
        <p:grpSpPr bwMode="auto">
          <a:xfrm>
            <a:off x="455613" y="971550"/>
            <a:ext cx="1431925" cy="1484313"/>
            <a:chOff x="455613" y="971550"/>
            <a:chExt cx="1431925" cy="1483796"/>
          </a:xfrm>
        </p:grpSpPr>
        <p:grpSp>
          <p:nvGrpSpPr>
            <p:cNvPr id="3" name="Group 31"/>
            <p:cNvGrpSpPr>
              <a:grpSpLocks/>
            </p:cNvGrpSpPr>
            <p:nvPr/>
          </p:nvGrpSpPr>
          <p:grpSpPr bwMode="auto">
            <a:xfrm>
              <a:off x="455613" y="971550"/>
              <a:ext cx="1431925" cy="1390651"/>
              <a:chOff x="455613" y="971550"/>
              <a:chExt cx="1431925" cy="1390651"/>
            </a:xfrm>
          </p:grpSpPr>
          <p:sp>
            <p:nvSpPr>
              <p:cNvPr id="6165" name="Oval 23"/>
              <p:cNvSpPr>
                <a:spLocks noChangeArrowheads="1"/>
              </p:cNvSpPr>
              <p:nvPr/>
            </p:nvSpPr>
            <p:spPr bwMode="auto">
              <a:xfrm>
                <a:off x="1524000" y="1600200"/>
                <a:ext cx="228600" cy="228600"/>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graphicFrame>
            <p:nvGraphicFramePr>
              <p:cNvPr id="6153" name="Object 7"/>
              <p:cNvGraphicFramePr>
                <a:graphicFrameLocks noChangeAspect="1"/>
              </p:cNvGraphicFramePr>
              <p:nvPr/>
            </p:nvGraphicFramePr>
            <p:xfrm>
              <a:off x="455613" y="971550"/>
              <a:ext cx="1431925" cy="688975"/>
            </p:xfrm>
            <a:graphic>
              <a:graphicData uri="http://schemas.openxmlformats.org/presentationml/2006/ole">
                <mc:AlternateContent xmlns:mc="http://schemas.openxmlformats.org/markup-compatibility/2006">
                  <mc:Choice xmlns:v="urn:schemas-microsoft-com:vml" Requires="v">
                    <p:oleObj spid="_x0000_s997324" name="Equation" r:id="rId14" imgW="469800" imgH="228600" progId="Equation.3">
                      <p:embed/>
                    </p:oleObj>
                  </mc:Choice>
                  <mc:Fallback>
                    <p:oleObj name="Equation" r:id="rId14" imgW="469800" imgH="228600" progId="Equation.3">
                      <p:embed/>
                      <p:pic>
                        <p:nvPicPr>
                          <p:cNvPr id="0" name="Picture 8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613" y="971550"/>
                            <a:ext cx="1431925" cy="6889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6166" name="Straight Connector 30"/>
              <p:cNvCxnSpPr>
                <a:cxnSpLocks noChangeShapeType="1"/>
              </p:cNvCxnSpPr>
              <p:nvPr/>
            </p:nvCxnSpPr>
            <p:spPr bwMode="auto">
              <a:xfrm rot="5400000">
                <a:off x="1047750" y="1809751"/>
                <a:ext cx="609600" cy="495300"/>
              </a:xfrm>
              <a:prstGeom prst="line">
                <a:avLst/>
              </a:prstGeom>
              <a:noFill/>
              <a:ln w="9525" algn="ctr">
                <a:solidFill>
                  <a:srgbClr val="FF0000"/>
                </a:solidFill>
                <a:prstDash val="sysDash"/>
                <a:round/>
                <a:headEnd/>
                <a:tailEnd/>
              </a:ln>
            </p:spPr>
          </p:cxnSp>
        </p:grpSp>
        <p:graphicFrame>
          <p:nvGraphicFramePr>
            <p:cNvPr id="6152" name="Object 8"/>
            <p:cNvGraphicFramePr>
              <a:graphicFrameLocks noChangeAspect="1"/>
            </p:cNvGraphicFramePr>
            <p:nvPr/>
          </p:nvGraphicFramePr>
          <p:xfrm>
            <a:off x="1295401" y="1974849"/>
            <a:ext cx="457200" cy="480497"/>
          </p:xfrm>
          <a:graphic>
            <a:graphicData uri="http://schemas.openxmlformats.org/presentationml/2006/ole">
              <mc:AlternateContent xmlns:mc="http://schemas.openxmlformats.org/markup-compatibility/2006">
                <mc:Choice xmlns:v="urn:schemas-microsoft-com:vml" Requires="v">
                  <p:oleObj spid="_x0000_s997325" name="Equation" r:id="rId16" imgW="164880" imgH="164880" progId="Equation.3">
                    <p:embed/>
                  </p:oleObj>
                </mc:Choice>
                <mc:Fallback>
                  <p:oleObj name="Equation" r:id="rId16" imgW="164880" imgH="164880" progId="Equation.3">
                    <p:embed/>
                    <p:pic>
                      <p:nvPicPr>
                        <p:cNvPr id="0" name="Picture 8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95401" y="1974849"/>
                          <a:ext cx="457200" cy="48049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aphicFrame>
        <p:nvGraphicFramePr>
          <p:cNvPr id="6151" name="Object 9"/>
          <p:cNvGraphicFramePr>
            <a:graphicFrameLocks noChangeAspect="1"/>
          </p:cNvGraphicFramePr>
          <p:nvPr>
            <p:extLst>
              <p:ext uri="{D42A27DB-BD31-4B8C-83A1-F6EECF244321}">
                <p14:modId xmlns:p14="http://schemas.microsoft.com/office/powerpoint/2010/main" val="2329055691"/>
              </p:ext>
            </p:extLst>
          </p:nvPr>
        </p:nvGraphicFramePr>
        <p:xfrm>
          <a:off x="241300" y="5334000"/>
          <a:ext cx="5264150" cy="1343025"/>
        </p:xfrm>
        <a:graphic>
          <a:graphicData uri="http://schemas.openxmlformats.org/presentationml/2006/ole">
            <mc:AlternateContent xmlns:mc="http://schemas.openxmlformats.org/markup-compatibility/2006">
              <mc:Choice xmlns:v="urn:schemas-microsoft-com:vml" Requires="v">
                <p:oleObj spid="_x0000_s997326" name="Equation" r:id="rId18" imgW="1841400" imgH="469800" progId="Equation.3">
                  <p:embed/>
                </p:oleObj>
              </mc:Choice>
              <mc:Fallback>
                <p:oleObj name="Equation" r:id="rId18" imgW="1841400" imgH="469800" progId="Equation.3">
                  <p:embed/>
                  <p:pic>
                    <p:nvPicPr>
                      <p:cNvPr id="0" name="Picture 89"/>
                      <p:cNvPicPr>
                        <a:picLocks noChangeAspect="1" noChangeArrowheads="1"/>
                      </p:cNvPicPr>
                      <p:nvPr/>
                    </p:nvPicPr>
                    <p:blipFill>
                      <a:blip r:embed="rId19"/>
                      <a:srcRect/>
                      <a:stretch>
                        <a:fillRect/>
                      </a:stretch>
                    </p:blipFill>
                    <p:spPr bwMode="auto">
                      <a:xfrm>
                        <a:off x="241300" y="5334000"/>
                        <a:ext cx="5264150" cy="1343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6161" name="Straight Arrow Connector 39"/>
          <p:cNvCxnSpPr>
            <a:cxnSpLocks noChangeShapeType="1"/>
          </p:cNvCxnSpPr>
          <p:nvPr/>
        </p:nvCxnSpPr>
        <p:spPr bwMode="auto">
          <a:xfrm rot="5400000" flipH="1" flipV="1">
            <a:off x="6783388" y="4064000"/>
            <a:ext cx="608012" cy="1588"/>
          </a:xfrm>
          <a:prstGeom prst="straightConnector1">
            <a:avLst/>
          </a:prstGeom>
          <a:noFill/>
          <a:ln w="38100" algn="ctr">
            <a:solidFill>
              <a:schemeClr val="tx1"/>
            </a:solidFill>
            <a:round/>
            <a:headEnd type="arrow" w="med" len="med"/>
            <a:tailEnd type="arrow" w="med" len="med"/>
          </a:ln>
        </p:spPr>
      </p:cxnSp>
      <p:sp>
        <p:nvSpPr>
          <p:cNvPr id="6162" name="TextBox 41"/>
          <p:cNvSpPr txBox="1">
            <a:spLocks noChangeArrowheads="1"/>
          </p:cNvSpPr>
          <p:nvPr/>
        </p:nvSpPr>
        <p:spPr bwMode="auto">
          <a:xfrm>
            <a:off x="5867400" y="5486400"/>
            <a:ext cx="2590800" cy="95408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distance from point to line</a:t>
            </a:r>
          </a:p>
        </p:txBody>
      </p:sp>
      <p:sp>
        <p:nvSpPr>
          <p:cNvPr id="43" name="Right Brace 42"/>
          <p:cNvSpPr/>
          <p:nvPr/>
        </p:nvSpPr>
        <p:spPr bwMode="auto">
          <a:xfrm>
            <a:off x="5638800" y="5334000"/>
            <a:ext cx="152400" cy="1219200"/>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a:lstStyle/>
          <a:p>
            <a:pPr eaLnBrk="0" fontAlgn="base" hangingPunct="0">
              <a:spcBef>
                <a:spcPct val="0"/>
              </a:spcBef>
              <a:spcAft>
                <a:spcPct val="0"/>
              </a:spcAft>
              <a:defRPr/>
            </a:pPr>
            <a:endParaRPr lang="en-US">
              <a:solidFill>
                <a:srgbClr val="000000"/>
              </a:solidFill>
            </a:endParaRPr>
          </a:p>
        </p:txBody>
      </p:sp>
      <p:sp>
        <p:nvSpPr>
          <p:cNvPr id="23" name="Slide Number Placeholder 22"/>
          <p:cNvSpPr>
            <a:spLocks noGrp="1"/>
          </p:cNvSpPr>
          <p:nvPr>
            <p:ph type="sldNum" sz="quarter" idx="12"/>
          </p:nvPr>
        </p:nvSpPr>
        <p:spPr/>
        <p:txBody>
          <a:bodyPr/>
          <a:lstStyle/>
          <a:p>
            <a:pPr algn="r" rtl="0" fontAlgn="base">
              <a:spcBef>
                <a:spcPct val="0"/>
              </a:spcBef>
              <a:spcAft>
                <a:spcPct val="0"/>
              </a:spcAft>
              <a:defRPr/>
            </a:pPr>
            <a:fld id="{48E287D8-EC99-4782-A6FE-4C4A0AE392A1}" type="slidenum">
              <a:rPr lang="en-US" sz="1400" kern="1200" smtClean="0">
                <a:solidFill>
                  <a:srgbClr val="000000"/>
                </a:solidFill>
                <a:latin typeface="Arial" charset="0"/>
                <a:ea typeface="+mn-ea"/>
                <a:cs typeface="+mn-cs"/>
              </a:rPr>
              <a:pPr algn="r" rtl="0" fontAlgn="base">
                <a:spcBef>
                  <a:spcPct val="0"/>
                </a:spcBef>
                <a:spcAft>
                  <a:spcPct val="0"/>
                </a:spcAft>
                <a:defRPr/>
              </a:pPr>
              <a:t>45</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38807525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p:txBody>
          <a:bodyPr/>
          <a:lstStyle/>
          <a:p>
            <a:r>
              <a:rPr lang="en-US"/>
              <a:t>Linear classifiers</a:t>
            </a:r>
          </a:p>
        </p:txBody>
      </p:sp>
      <p:sp>
        <p:nvSpPr>
          <p:cNvPr id="966659" name="Rectangle 3"/>
          <p:cNvSpPr>
            <a:spLocks noGrp="1" noChangeArrowheads="1"/>
          </p:cNvSpPr>
          <p:nvPr>
            <p:ph type="body" idx="1"/>
          </p:nvPr>
        </p:nvSpPr>
        <p:spPr>
          <a:xfrm>
            <a:off x="685800" y="914400"/>
            <a:ext cx="8229600" cy="5257800"/>
          </a:xfrm>
        </p:spPr>
        <p:txBody>
          <a:bodyPr/>
          <a:lstStyle/>
          <a:p>
            <a:pPr>
              <a:buFontTx/>
              <a:buChar char="•"/>
            </a:pPr>
            <a:r>
              <a:rPr lang="en-US" dirty="0"/>
              <a:t>Find linear function </a:t>
            </a:r>
            <a:r>
              <a:rPr lang="en-US" dirty="0" smtClean="0"/>
              <a:t>to </a:t>
            </a:r>
            <a:r>
              <a:rPr lang="en-US" dirty="0"/>
              <a:t>separate positive and negative examples</a:t>
            </a:r>
          </a:p>
        </p:txBody>
      </p:sp>
      <p:graphicFrame>
        <p:nvGraphicFramePr>
          <p:cNvPr id="966662" name="Object 6"/>
          <p:cNvGraphicFramePr>
            <a:graphicFrameLocks noGrp="1" noChangeAspect="1"/>
          </p:cNvGraphicFramePr>
          <p:nvPr>
            <p:ph sz="half" idx="4294967295"/>
          </p:nvPr>
        </p:nvGraphicFramePr>
        <p:xfrm>
          <a:off x="5181600" y="2286000"/>
          <a:ext cx="3351213" cy="900113"/>
        </p:xfrm>
        <a:graphic>
          <a:graphicData uri="http://schemas.openxmlformats.org/presentationml/2006/ole">
            <mc:AlternateContent xmlns:mc="http://schemas.openxmlformats.org/markup-compatibility/2006">
              <mc:Choice xmlns:v="urn:schemas-microsoft-com:vml" Requires="v">
                <p:oleObj spid="_x0000_s997503" name="Equation" r:id="rId4" imgW="1701720" imgH="457200" progId="Equation.3">
                  <p:embed/>
                </p:oleObj>
              </mc:Choice>
              <mc:Fallback>
                <p:oleObj name="Equation" r:id="rId4" imgW="1701720" imgH="457200" progId="Equation.3">
                  <p:embed/>
                  <p:pic>
                    <p:nvPicPr>
                      <p:cNvPr id="0" name="Picture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286000"/>
                        <a:ext cx="3351213" cy="9001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66664" name="Oval 8"/>
          <p:cNvSpPr>
            <a:spLocks noChangeArrowheads="1"/>
          </p:cNvSpPr>
          <p:nvPr/>
        </p:nvSpPr>
        <p:spPr bwMode="auto">
          <a:xfrm>
            <a:off x="838200" y="3962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5" name="Oval 9"/>
          <p:cNvSpPr>
            <a:spLocks noChangeArrowheads="1"/>
          </p:cNvSpPr>
          <p:nvPr/>
        </p:nvSpPr>
        <p:spPr bwMode="auto">
          <a:xfrm>
            <a:off x="1524000" y="40386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6" name="Oval 10"/>
          <p:cNvSpPr>
            <a:spLocks noChangeArrowheads="1"/>
          </p:cNvSpPr>
          <p:nvPr/>
        </p:nvSpPr>
        <p:spPr bwMode="auto">
          <a:xfrm>
            <a:off x="1524000" y="4724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7" name="Oval 11"/>
          <p:cNvSpPr>
            <a:spLocks noChangeArrowheads="1"/>
          </p:cNvSpPr>
          <p:nvPr/>
        </p:nvSpPr>
        <p:spPr bwMode="auto">
          <a:xfrm>
            <a:off x="762000" y="42672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8" name="Oval 12"/>
          <p:cNvSpPr>
            <a:spLocks noChangeArrowheads="1"/>
          </p:cNvSpPr>
          <p:nvPr/>
        </p:nvSpPr>
        <p:spPr bwMode="auto">
          <a:xfrm>
            <a:off x="2286000" y="41148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9" name="Oval 13"/>
          <p:cNvSpPr>
            <a:spLocks noChangeArrowheads="1"/>
          </p:cNvSpPr>
          <p:nvPr/>
        </p:nvSpPr>
        <p:spPr bwMode="auto">
          <a:xfrm>
            <a:off x="2895600" y="49530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0" name="Oval 14"/>
          <p:cNvSpPr>
            <a:spLocks noChangeArrowheads="1"/>
          </p:cNvSpPr>
          <p:nvPr/>
        </p:nvSpPr>
        <p:spPr bwMode="auto">
          <a:xfrm>
            <a:off x="3124200" y="3048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1" name="Oval 15"/>
          <p:cNvSpPr>
            <a:spLocks noChangeArrowheads="1"/>
          </p:cNvSpPr>
          <p:nvPr/>
        </p:nvSpPr>
        <p:spPr bwMode="auto">
          <a:xfrm>
            <a:off x="3886200" y="33528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2" name="Oval 16"/>
          <p:cNvSpPr>
            <a:spLocks noChangeArrowheads="1"/>
          </p:cNvSpPr>
          <p:nvPr/>
        </p:nvSpPr>
        <p:spPr bwMode="auto">
          <a:xfrm>
            <a:off x="4114800" y="4038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3" name="Oval 17"/>
          <p:cNvSpPr>
            <a:spLocks noChangeArrowheads="1"/>
          </p:cNvSpPr>
          <p:nvPr/>
        </p:nvSpPr>
        <p:spPr bwMode="auto">
          <a:xfrm>
            <a:off x="3429000" y="4038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4" name="Oval 18"/>
          <p:cNvSpPr>
            <a:spLocks noChangeArrowheads="1"/>
          </p:cNvSpPr>
          <p:nvPr/>
        </p:nvSpPr>
        <p:spPr bwMode="auto">
          <a:xfrm>
            <a:off x="2667000" y="27432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5" name="Oval 19"/>
          <p:cNvSpPr>
            <a:spLocks noChangeArrowheads="1"/>
          </p:cNvSpPr>
          <p:nvPr/>
        </p:nvSpPr>
        <p:spPr bwMode="auto">
          <a:xfrm>
            <a:off x="4724400" y="4800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6" name="Oval 20"/>
          <p:cNvSpPr>
            <a:spLocks noChangeArrowheads="1"/>
          </p:cNvSpPr>
          <p:nvPr/>
        </p:nvSpPr>
        <p:spPr bwMode="auto">
          <a:xfrm>
            <a:off x="4953000" y="3657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7" name="Oval 21"/>
          <p:cNvSpPr>
            <a:spLocks noChangeArrowheads="1"/>
          </p:cNvSpPr>
          <p:nvPr/>
        </p:nvSpPr>
        <p:spPr bwMode="auto">
          <a:xfrm>
            <a:off x="2286000" y="57150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8" name="Oval 22"/>
          <p:cNvSpPr>
            <a:spLocks noChangeArrowheads="1"/>
          </p:cNvSpPr>
          <p:nvPr/>
        </p:nvSpPr>
        <p:spPr bwMode="auto">
          <a:xfrm>
            <a:off x="4114800" y="2514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9" name="Oval 23"/>
          <p:cNvSpPr>
            <a:spLocks noChangeArrowheads="1"/>
          </p:cNvSpPr>
          <p:nvPr/>
        </p:nvSpPr>
        <p:spPr bwMode="auto">
          <a:xfrm>
            <a:off x="5410200" y="4572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0" name="Line 24"/>
          <p:cNvSpPr>
            <a:spLocks noChangeShapeType="1"/>
          </p:cNvSpPr>
          <p:nvPr/>
        </p:nvSpPr>
        <p:spPr bwMode="auto">
          <a:xfrm>
            <a:off x="1371600" y="2743200"/>
            <a:ext cx="3581400" cy="3581400"/>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1" name="Oval 25"/>
          <p:cNvSpPr>
            <a:spLocks noChangeArrowheads="1"/>
          </p:cNvSpPr>
          <p:nvPr/>
        </p:nvSpPr>
        <p:spPr bwMode="auto">
          <a:xfrm>
            <a:off x="2971800" y="2133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2" name="Oval 26"/>
          <p:cNvSpPr>
            <a:spLocks noChangeArrowheads="1"/>
          </p:cNvSpPr>
          <p:nvPr/>
        </p:nvSpPr>
        <p:spPr bwMode="auto">
          <a:xfrm>
            <a:off x="3124200" y="61722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3" name="Text Box 27"/>
          <p:cNvSpPr txBox="1">
            <a:spLocks noChangeArrowheads="1"/>
          </p:cNvSpPr>
          <p:nvPr/>
        </p:nvSpPr>
        <p:spPr bwMode="auto">
          <a:xfrm>
            <a:off x="5699124" y="5297488"/>
            <a:ext cx="3140075" cy="830997"/>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pPr>
            <a:r>
              <a:rPr lang="en-US" sz="2400" dirty="0">
                <a:solidFill>
                  <a:srgbClr val="000000"/>
                </a:solidFill>
                <a:cs typeface="Arial" pitchFamily="34" charset="0"/>
              </a:rPr>
              <a:t>Which </a:t>
            </a:r>
            <a:r>
              <a:rPr lang="en-US" sz="2400" dirty="0" smtClean="0">
                <a:solidFill>
                  <a:srgbClr val="000000"/>
                </a:solidFill>
                <a:cs typeface="Arial" pitchFamily="34" charset="0"/>
              </a:rPr>
              <a:t>line</a:t>
            </a:r>
            <a:r>
              <a:rPr lang="en-US" sz="2400" dirty="0">
                <a:solidFill>
                  <a:srgbClr val="000000"/>
                </a:solidFill>
                <a:cs typeface="Arial" pitchFamily="34" charset="0"/>
              </a:rPr>
              <a:t/>
            </a:r>
            <a:br>
              <a:rPr lang="en-US" sz="2400" dirty="0">
                <a:solidFill>
                  <a:srgbClr val="000000"/>
                </a:solidFill>
                <a:cs typeface="Arial" pitchFamily="34" charset="0"/>
              </a:rPr>
            </a:br>
            <a:r>
              <a:rPr lang="en-US" sz="2400" dirty="0">
                <a:solidFill>
                  <a:srgbClr val="000000"/>
                </a:solidFill>
                <a:cs typeface="Arial" pitchFamily="34" charset="0"/>
              </a:rPr>
              <a:t>is best?</a:t>
            </a:r>
          </a:p>
        </p:txBody>
      </p:sp>
      <p:sp>
        <p:nvSpPr>
          <p:cNvPr id="966684" name="Line 28"/>
          <p:cNvSpPr>
            <a:spLocks noChangeShapeType="1"/>
          </p:cNvSpPr>
          <p:nvPr/>
        </p:nvSpPr>
        <p:spPr bwMode="auto">
          <a:xfrm>
            <a:off x="1752600" y="2362200"/>
            <a:ext cx="2438400" cy="4038600"/>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5" name="Line 29"/>
          <p:cNvSpPr>
            <a:spLocks noChangeShapeType="1"/>
          </p:cNvSpPr>
          <p:nvPr/>
        </p:nvSpPr>
        <p:spPr bwMode="auto">
          <a:xfrm>
            <a:off x="2286000" y="1981200"/>
            <a:ext cx="1447800" cy="4648200"/>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6" name="Line 30"/>
          <p:cNvSpPr>
            <a:spLocks noChangeShapeType="1"/>
          </p:cNvSpPr>
          <p:nvPr/>
        </p:nvSpPr>
        <p:spPr bwMode="auto">
          <a:xfrm>
            <a:off x="1066800" y="3276600"/>
            <a:ext cx="4495800" cy="2362200"/>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28" name="Slide Number Placeholder 27"/>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46</a:t>
            </a:fld>
            <a:endParaRPr lang="en-US">
              <a:solidFill>
                <a:srgbClr val="000000"/>
              </a:solidFill>
              <a:cs typeface="Arial" pitchFamily="34" charset="0"/>
            </a:endParaRPr>
          </a:p>
        </p:txBody>
      </p:sp>
    </p:spTree>
    <p:extLst>
      <p:ext uri="{BB962C8B-B14F-4D97-AF65-F5344CB8AC3E}">
        <p14:creationId xmlns:p14="http://schemas.microsoft.com/office/powerpoint/2010/main" val="420100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0"/>
                                        </p:tgtEl>
                                        <p:attrNameLst>
                                          <p:attrName>style.visibility</p:attrName>
                                        </p:attrNameLst>
                                      </p:cBhvr>
                                      <p:to>
                                        <p:strVal val="visible"/>
                                      </p:to>
                                    </p:set>
                                  </p:childTnLst>
                                  <p:subTnLst>
                                    <p:set>
                                      <p:cBhvr override="childStyle">
                                        <p:cTn dur="1" fill="hold" display="0" masterRel="nextClick" afterEffect="1"/>
                                        <p:tgtEl>
                                          <p:spTgt spid="96668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6684"/>
                                        </p:tgtEl>
                                        <p:attrNameLst>
                                          <p:attrName>style.visibility</p:attrName>
                                        </p:attrNameLst>
                                      </p:cBhvr>
                                      <p:to>
                                        <p:strVal val="visible"/>
                                      </p:to>
                                    </p:set>
                                  </p:childTnLst>
                                  <p:subTnLst>
                                    <p:set>
                                      <p:cBhvr override="childStyle">
                                        <p:cTn dur="1" fill="hold" display="0" masterRel="nextClick" afterEffect="1"/>
                                        <p:tgtEl>
                                          <p:spTgt spid="96668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6685"/>
                                        </p:tgtEl>
                                        <p:attrNameLst>
                                          <p:attrName>style.visibility</p:attrName>
                                        </p:attrNameLst>
                                      </p:cBhvr>
                                      <p:to>
                                        <p:strVal val="visible"/>
                                      </p:to>
                                    </p:set>
                                  </p:childTnLst>
                                  <p:subTnLst>
                                    <p:set>
                                      <p:cBhvr override="childStyle">
                                        <p:cTn dur="1" fill="hold" display="0" masterRel="nextClick" afterEffect="1"/>
                                        <p:tgtEl>
                                          <p:spTgt spid="96668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66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6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0" grpId="0" animBg="1"/>
      <p:bldP spid="966683" grpId="0"/>
      <p:bldP spid="966684" grpId="0" animBg="1"/>
      <p:bldP spid="966685" grpId="0" animBg="1"/>
      <p:bldP spid="96668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228600"/>
            <a:ext cx="7772400" cy="1143000"/>
          </a:xfrm>
        </p:spPr>
        <p:txBody>
          <a:bodyPr/>
          <a:lstStyle/>
          <a:p>
            <a:r>
              <a:rPr lang="en-US" sz="4000" dirty="0" smtClean="0">
                <a:latin typeface="Arial" pitchFamily="34" charset="0"/>
              </a:rPr>
              <a:t>Support Vector Machines (SVMs)</a:t>
            </a:r>
          </a:p>
        </p:txBody>
      </p:sp>
      <p:sp>
        <p:nvSpPr>
          <p:cNvPr id="445443" name="Rectangle 3"/>
          <p:cNvSpPr>
            <a:spLocks noGrp="1" noChangeArrowheads="1"/>
          </p:cNvSpPr>
          <p:nvPr>
            <p:ph type="body" idx="1"/>
          </p:nvPr>
        </p:nvSpPr>
        <p:spPr>
          <a:xfrm>
            <a:off x="5257800" y="1905000"/>
            <a:ext cx="3962400" cy="4114800"/>
          </a:xfrm>
        </p:spPr>
        <p:txBody>
          <a:bodyPr/>
          <a:lstStyle/>
          <a:p>
            <a:r>
              <a:rPr lang="en-US" sz="2800" dirty="0" smtClean="0">
                <a:latin typeface="Arial" pitchFamily="34" charset="0"/>
              </a:rPr>
              <a:t>Discriminative classifier based on </a:t>
            </a:r>
            <a:r>
              <a:rPr lang="en-US" sz="2800" i="1" dirty="0" smtClean="0">
                <a:latin typeface="Arial" pitchFamily="34" charset="0"/>
              </a:rPr>
              <a:t>optimal separating line (for 2d case)</a:t>
            </a:r>
          </a:p>
          <a:p>
            <a:endParaRPr lang="en-US" sz="2800" dirty="0" smtClean="0">
              <a:latin typeface="Arial" pitchFamily="34" charset="0"/>
            </a:endParaRPr>
          </a:p>
          <a:p>
            <a:r>
              <a:rPr lang="en-US" sz="2800" dirty="0" smtClean="0">
                <a:latin typeface="Arial" pitchFamily="34" charset="0"/>
              </a:rPr>
              <a:t>Maximize the </a:t>
            </a:r>
            <a:r>
              <a:rPr lang="en-US" sz="2800" i="1" dirty="0" smtClean="0">
                <a:solidFill>
                  <a:srgbClr val="00B050"/>
                </a:solidFill>
                <a:latin typeface="Arial" pitchFamily="34" charset="0"/>
              </a:rPr>
              <a:t>margin</a:t>
            </a:r>
            <a:r>
              <a:rPr lang="en-US" sz="2800" i="1" dirty="0" smtClean="0">
                <a:latin typeface="Arial" pitchFamily="34" charset="0"/>
              </a:rPr>
              <a:t> </a:t>
            </a:r>
            <a:r>
              <a:rPr lang="en-US" sz="2800" dirty="0" smtClean="0">
                <a:latin typeface="Arial" pitchFamily="34" charset="0"/>
              </a:rPr>
              <a:t>between the positive and negative training examples</a:t>
            </a:r>
          </a:p>
        </p:txBody>
      </p:sp>
      <p:sp>
        <p:nvSpPr>
          <p:cNvPr id="5" name="Oval 8"/>
          <p:cNvSpPr>
            <a:spLocks noChangeArrowheads="1"/>
          </p:cNvSpPr>
          <p:nvPr/>
        </p:nvSpPr>
        <p:spPr bwMode="auto">
          <a:xfrm>
            <a:off x="381000" y="3581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6" name="Oval 9"/>
          <p:cNvSpPr>
            <a:spLocks noChangeArrowheads="1"/>
          </p:cNvSpPr>
          <p:nvPr/>
        </p:nvSpPr>
        <p:spPr bwMode="auto">
          <a:xfrm>
            <a:off x="1066800" y="36576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7" name="Oval 10"/>
          <p:cNvSpPr>
            <a:spLocks noChangeArrowheads="1"/>
          </p:cNvSpPr>
          <p:nvPr/>
        </p:nvSpPr>
        <p:spPr bwMode="auto">
          <a:xfrm>
            <a:off x="1066800" y="4343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8" name="Oval 11"/>
          <p:cNvSpPr>
            <a:spLocks noChangeArrowheads="1"/>
          </p:cNvSpPr>
          <p:nvPr/>
        </p:nvSpPr>
        <p:spPr bwMode="auto">
          <a:xfrm>
            <a:off x="304800" y="38862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9" name="Oval 12"/>
          <p:cNvSpPr>
            <a:spLocks noChangeArrowheads="1"/>
          </p:cNvSpPr>
          <p:nvPr/>
        </p:nvSpPr>
        <p:spPr bwMode="auto">
          <a:xfrm>
            <a:off x="1828800" y="37338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0" name="Oval 13"/>
          <p:cNvSpPr>
            <a:spLocks noChangeArrowheads="1"/>
          </p:cNvSpPr>
          <p:nvPr/>
        </p:nvSpPr>
        <p:spPr bwMode="auto">
          <a:xfrm>
            <a:off x="2438400" y="45720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1" name="Oval 14"/>
          <p:cNvSpPr>
            <a:spLocks noChangeArrowheads="1"/>
          </p:cNvSpPr>
          <p:nvPr/>
        </p:nvSpPr>
        <p:spPr bwMode="auto">
          <a:xfrm>
            <a:off x="2667000" y="2667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2" name="Oval 15"/>
          <p:cNvSpPr>
            <a:spLocks noChangeArrowheads="1"/>
          </p:cNvSpPr>
          <p:nvPr/>
        </p:nvSpPr>
        <p:spPr bwMode="auto">
          <a:xfrm>
            <a:off x="3429000" y="29718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3" name="Oval 16"/>
          <p:cNvSpPr>
            <a:spLocks noChangeArrowheads="1"/>
          </p:cNvSpPr>
          <p:nvPr/>
        </p:nvSpPr>
        <p:spPr bwMode="auto">
          <a:xfrm>
            <a:off x="3657600" y="3657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4" name="Oval 17"/>
          <p:cNvSpPr>
            <a:spLocks noChangeArrowheads="1"/>
          </p:cNvSpPr>
          <p:nvPr/>
        </p:nvSpPr>
        <p:spPr bwMode="auto">
          <a:xfrm>
            <a:off x="2971800" y="3657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5" name="Oval 18"/>
          <p:cNvSpPr>
            <a:spLocks noChangeArrowheads="1"/>
          </p:cNvSpPr>
          <p:nvPr/>
        </p:nvSpPr>
        <p:spPr bwMode="auto">
          <a:xfrm>
            <a:off x="2209800" y="23622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6" name="Oval 19"/>
          <p:cNvSpPr>
            <a:spLocks noChangeArrowheads="1"/>
          </p:cNvSpPr>
          <p:nvPr/>
        </p:nvSpPr>
        <p:spPr bwMode="auto">
          <a:xfrm>
            <a:off x="4267200" y="4419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7" name="Oval 20"/>
          <p:cNvSpPr>
            <a:spLocks noChangeArrowheads="1"/>
          </p:cNvSpPr>
          <p:nvPr/>
        </p:nvSpPr>
        <p:spPr bwMode="auto">
          <a:xfrm>
            <a:off x="4495800" y="3276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8" name="Oval 21"/>
          <p:cNvSpPr>
            <a:spLocks noChangeArrowheads="1"/>
          </p:cNvSpPr>
          <p:nvPr/>
        </p:nvSpPr>
        <p:spPr bwMode="auto">
          <a:xfrm>
            <a:off x="1828800" y="53340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9" name="Oval 22"/>
          <p:cNvSpPr>
            <a:spLocks noChangeArrowheads="1"/>
          </p:cNvSpPr>
          <p:nvPr/>
        </p:nvSpPr>
        <p:spPr bwMode="auto">
          <a:xfrm>
            <a:off x="3657600" y="2133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0" name="Oval 23"/>
          <p:cNvSpPr>
            <a:spLocks noChangeArrowheads="1"/>
          </p:cNvSpPr>
          <p:nvPr/>
        </p:nvSpPr>
        <p:spPr bwMode="auto">
          <a:xfrm>
            <a:off x="4953000" y="4191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2" name="Oval 25"/>
          <p:cNvSpPr>
            <a:spLocks noChangeArrowheads="1"/>
          </p:cNvSpPr>
          <p:nvPr/>
        </p:nvSpPr>
        <p:spPr bwMode="auto">
          <a:xfrm>
            <a:off x="2514600" y="1752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3" name="Oval 26"/>
          <p:cNvSpPr>
            <a:spLocks noChangeArrowheads="1"/>
          </p:cNvSpPr>
          <p:nvPr/>
        </p:nvSpPr>
        <p:spPr bwMode="auto">
          <a:xfrm>
            <a:off x="2667000" y="57912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6" name="Line 30"/>
          <p:cNvSpPr>
            <a:spLocks noChangeShapeType="1"/>
          </p:cNvSpPr>
          <p:nvPr/>
        </p:nvSpPr>
        <p:spPr bwMode="auto">
          <a:xfrm>
            <a:off x="457200" y="2209800"/>
            <a:ext cx="3581400" cy="4038600"/>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grpSp>
        <p:nvGrpSpPr>
          <p:cNvPr id="29" name="Group 28"/>
          <p:cNvGrpSpPr/>
          <p:nvPr/>
        </p:nvGrpSpPr>
        <p:grpSpPr>
          <a:xfrm>
            <a:off x="838200" y="1600200"/>
            <a:ext cx="3962400" cy="4343400"/>
            <a:chOff x="4724400" y="1600200"/>
            <a:chExt cx="3962400" cy="4343400"/>
          </a:xfrm>
        </p:grpSpPr>
        <p:sp>
          <p:nvSpPr>
            <p:cNvPr id="27" name="Line 30"/>
            <p:cNvSpPr>
              <a:spLocks noChangeShapeType="1"/>
            </p:cNvSpPr>
            <p:nvPr/>
          </p:nvSpPr>
          <p:spPr bwMode="auto">
            <a:xfrm>
              <a:off x="5029200" y="1600200"/>
              <a:ext cx="3657600" cy="3962400"/>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8" name="Line 30"/>
            <p:cNvSpPr>
              <a:spLocks noChangeShapeType="1"/>
            </p:cNvSpPr>
            <p:nvPr/>
          </p:nvSpPr>
          <p:spPr bwMode="auto">
            <a:xfrm>
              <a:off x="4724400" y="1981200"/>
              <a:ext cx="3657600" cy="3962400"/>
            </a:xfrm>
            <a:prstGeom prst="line">
              <a:avLst/>
            </a:prstGeom>
            <a:noFill/>
            <a:ln w="38100">
              <a:solidFill>
                <a:schemeClr val="tx1"/>
              </a:solidFill>
              <a:prstDash val="solid"/>
              <a:round/>
              <a:headEnd/>
              <a:tailEnd/>
            </a:ln>
            <a:effectLst/>
          </p:spPr>
          <p:txBody>
            <a:bodyP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grpSp>
      <p:cxnSp>
        <p:nvCxnSpPr>
          <p:cNvPr id="31" name="Straight Arrow Connector 30"/>
          <p:cNvCxnSpPr/>
          <p:nvPr/>
        </p:nvCxnSpPr>
        <p:spPr bwMode="auto">
          <a:xfrm flipV="1">
            <a:off x="1295400" y="2514600"/>
            <a:ext cx="685800" cy="609600"/>
          </a:xfrm>
          <a:prstGeom prst="straightConnector1">
            <a:avLst/>
          </a:prstGeom>
          <a:solidFill>
            <a:schemeClr val="accent1"/>
          </a:solidFill>
          <a:ln w="38100" cap="flat" cmpd="sng" algn="ctr">
            <a:solidFill>
              <a:srgbClr val="00B050"/>
            </a:solidFill>
            <a:prstDash val="solid"/>
            <a:round/>
            <a:headEnd type="arrow"/>
            <a:tailEnd type="arrow"/>
          </a:ln>
          <a:effectLst/>
        </p:spPr>
      </p:cxnSp>
      <p:sp>
        <p:nvSpPr>
          <p:cNvPr id="30" name="Slide Number Placeholder 29"/>
          <p:cNvSpPr>
            <a:spLocks noGrp="1"/>
          </p:cNvSpPr>
          <p:nvPr>
            <p:ph type="sldNum" sz="quarter" idx="12"/>
          </p:nvPr>
        </p:nvSpPr>
        <p:spPr/>
        <p:txBody>
          <a:bodyPr/>
          <a:lstStyle/>
          <a:p>
            <a:pPr fontAlgn="base">
              <a:spcBef>
                <a:spcPct val="0"/>
              </a:spcBef>
              <a:spcAft>
                <a:spcPct val="0"/>
              </a:spcAft>
              <a:defRPr/>
            </a:pPr>
            <a:fld id="{5B527DA4-6E60-4521-9C0F-FDDAD653A4B8}" type="slidenum">
              <a:rPr lang="en-US" smtClean="0">
                <a:solidFill>
                  <a:srgbClr val="000000"/>
                </a:solidFill>
              </a:rPr>
              <a:pPr fontAlgn="base">
                <a:spcBef>
                  <a:spcPct val="0"/>
                </a:spcBef>
                <a:spcAft>
                  <a:spcPct val="0"/>
                </a:spcAft>
                <a:defRPr/>
              </a:pPr>
              <a:t>47</a:t>
            </a:fld>
            <a:endParaRPr lang="en-US">
              <a:solidFill>
                <a:srgbClr val="000000"/>
              </a:solidFill>
            </a:endParaRPr>
          </a:p>
        </p:txBody>
      </p:sp>
    </p:spTree>
    <p:extLst>
      <p:ext uri="{BB962C8B-B14F-4D97-AF65-F5344CB8AC3E}">
        <p14:creationId xmlns:p14="http://schemas.microsoft.com/office/powerpoint/2010/main" val="352181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Grp="1" noChangeArrowheads="1"/>
          </p:cNvSpPr>
          <p:nvPr>
            <p:ph type="title"/>
          </p:nvPr>
        </p:nvSpPr>
        <p:spPr/>
        <p:txBody>
          <a:bodyPr/>
          <a:lstStyle/>
          <a:p>
            <a:r>
              <a:rPr lang="en-US"/>
              <a:t>Support vector machines</a:t>
            </a:r>
          </a:p>
        </p:txBody>
      </p:sp>
      <p:sp>
        <p:nvSpPr>
          <p:cNvPr id="1104899" name="Rectangle 3"/>
          <p:cNvSpPr>
            <a:spLocks noGrp="1" noChangeArrowheads="1"/>
          </p:cNvSpPr>
          <p:nvPr>
            <p:ph type="body" idx="1"/>
          </p:nvPr>
        </p:nvSpPr>
        <p:spPr>
          <a:xfrm>
            <a:off x="685800" y="914400"/>
            <a:ext cx="7772400" cy="685800"/>
          </a:xfrm>
        </p:spPr>
        <p:txBody>
          <a:bodyPr/>
          <a:lstStyle/>
          <a:p>
            <a:pPr>
              <a:buFontTx/>
              <a:buChar char="•"/>
            </a:pPr>
            <a:r>
              <a:rPr lang="en-US" sz="2000" dirty="0" smtClean="0"/>
              <a:t>Want line that maximizes the margin.</a:t>
            </a:r>
            <a:endParaRPr lang="en-US" sz="2000" dirty="0"/>
          </a:p>
        </p:txBody>
      </p:sp>
      <p:graphicFrame>
        <p:nvGraphicFramePr>
          <p:cNvPr id="1104900" name="Object 4"/>
          <p:cNvGraphicFramePr>
            <a:graphicFrameLocks noGrp="1" noChangeAspect="1"/>
          </p:cNvGraphicFramePr>
          <p:nvPr>
            <p:ph sz="half" idx="4294967295"/>
          </p:nvPr>
        </p:nvGraphicFramePr>
        <p:xfrm>
          <a:off x="4776788" y="2057400"/>
          <a:ext cx="4367212" cy="854075"/>
        </p:xfrm>
        <a:graphic>
          <a:graphicData uri="http://schemas.openxmlformats.org/presentationml/2006/ole">
            <mc:AlternateContent xmlns:mc="http://schemas.openxmlformats.org/markup-compatibility/2006">
              <mc:Choice xmlns:v="urn:schemas-microsoft-com:vml" Requires="v">
                <p:oleObj spid="_x0000_s998647" name="Equation" r:id="rId4" imgW="2336760" imgH="457200" progId="Equation.3">
                  <p:embed/>
                </p:oleObj>
              </mc:Choice>
              <mc:Fallback>
                <p:oleObj name="Equation" r:id="rId4" imgW="2336760" imgH="457200" progId="Equation.3">
                  <p:embed/>
                  <p:pic>
                    <p:nvPicPr>
                      <p:cNvPr id="0" name="Picture 2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057400"/>
                        <a:ext cx="4367212" cy="8540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104901" name="Rectangle 5"/>
          <p:cNvSpPr>
            <a:spLocks noChangeArrowheads="1"/>
          </p:cNvSpPr>
          <p:nvPr/>
        </p:nvSpPr>
        <p:spPr bwMode="auto">
          <a:xfrm>
            <a:off x="3657600" y="5470525"/>
            <a:ext cx="960438"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a:solidFill>
                  <a:srgbClr val="000000"/>
                </a:solidFill>
                <a:cs typeface="Arial" pitchFamily="34" charset="0"/>
              </a:rPr>
              <a:t>Margin</a:t>
            </a:r>
          </a:p>
        </p:txBody>
      </p:sp>
      <p:sp>
        <p:nvSpPr>
          <p:cNvPr id="1104902" name="Oval 6"/>
          <p:cNvSpPr>
            <a:spLocks noChangeArrowheads="1"/>
          </p:cNvSpPr>
          <p:nvPr/>
        </p:nvSpPr>
        <p:spPr bwMode="auto">
          <a:xfrm>
            <a:off x="658813" y="3614738"/>
            <a:ext cx="125412"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3" name="Oval 7"/>
          <p:cNvSpPr>
            <a:spLocks noChangeArrowheads="1"/>
          </p:cNvSpPr>
          <p:nvPr/>
        </p:nvSpPr>
        <p:spPr bwMode="auto">
          <a:xfrm>
            <a:off x="1227138" y="3676650"/>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4" name="Oval 8"/>
          <p:cNvSpPr>
            <a:spLocks noChangeArrowheads="1"/>
          </p:cNvSpPr>
          <p:nvPr/>
        </p:nvSpPr>
        <p:spPr bwMode="auto">
          <a:xfrm>
            <a:off x="1227138" y="4232275"/>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5" name="Oval 9"/>
          <p:cNvSpPr>
            <a:spLocks noChangeArrowheads="1"/>
          </p:cNvSpPr>
          <p:nvPr/>
        </p:nvSpPr>
        <p:spPr bwMode="auto">
          <a:xfrm>
            <a:off x="595313" y="3860800"/>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6" name="Oval 10"/>
          <p:cNvSpPr>
            <a:spLocks noChangeArrowheads="1"/>
          </p:cNvSpPr>
          <p:nvPr/>
        </p:nvSpPr>
        <p:spPr bwMode="auto">
          <a:xfrm>
            <a:off x="2555875" y="28733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7" name="Oval 11"/>
          <p:cNvSpPr>
            <a:spLocks noChangeArrowheads="1"/>
          </p:cNvSpPr>
          <p:nvPr/>
        </p:nvSpPr>
        <p:spPr bwMode="auto">
          <a:xfrm>
            <a:off x="3187700" y="3121025"/>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8" name="Oval 12"/>
          <p:cNvSpPr>
            <a:spLocks noChangeArrowheads="1"/>
          </p:cNvSpPr>
          <p:nvPr/>
        </p:nvSpPr>
        <p:spPr bwMode="auto">
          <a:xfrm>
            <a:off x="3378200" y="3676650"/>
            <a:ext cx="125413"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9" name="Oval 13"/>
          <p:cNvSpPr>
            <a:spLocks noChangeArrowheads="1"/>
          </p:cNvSpPr>
          <p:nvPr/>
        </p:nvSpPr>
        <p:spPr bwMode="auto">
          <a:xfrm>
            <a:off x="2176463" y="2627313"/>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0" name="Oval 14"/>
          <p:cNvSpPr>
            <a:spLocks noChangeArrowheads="1"/>
          </p:cNvSpPr>
          <p:nvPr/>
        </p:nvSpPr>
        <p:spPr bwMode="auto">
          <a:xfrm>
            <a:off x="3883025" y="4292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1" name="Oval 15"/>
          <p:cNvSpPr>
            <a:spLocks noChangeArrowheads="1"/>
          </p:cNvSpPr>
          <p:nvPr/>
        </p:nvSpPr>
        <p:spPr bwMode="auto">
          <a:xfrm>
            <a:off x="4073525" y="3367088"/>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2" name="Oval 16"/>
          <p:cNvSpPr>
            <a:spLocks noChangeArrowheads="1"/>
          </p:cNvSpPr>
          <p:nvPr/>
        </p:nvSpPr>
        <p:spPr bwMode="auto">
          <a:xfrm>
            <a:off x="1860550" y="5033963"/>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3" name="Oval 17"/>
          <p:cNvSpPr>
            <a:spLocks noChangeArrowheads="1"/>
          </p:cNvSpPr>
          <p:nvPr/>
        </p:nvSpPr>
        <p:spPr bwMode="auto">
          <a:xfrm>
            <a:off x="3378200" y="24415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4" name="Oval 18"/>
          <p:cNvSpPr>
            <a:spLocks noChangeArrowheads="1"/>
          </p:cNvSpPr>
          <p:nvPr/>
        </p:nvSpPr>
        <p:spPr bwMode="auto">
          <a:xfrm>
            <a:off x="4452938" y="4108450"/>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5" name="Line 19"/>
          <p:cNvSpPr>
            <a:spLocks noChangeShapeType="1"/>
          </p:cNvSpPr>
          <p:nvPr/>
        </p:nvSpPr>
        <p:spPr bwMode="auto">
          <a:xfrm>
            <a:off x="1417638" y="2441575"/>
            <a:ext cx="2276475" cy="2962275"/>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6" name="Oval 20"/>
          <p:cNvSpPr>
            <a:spLocks noChangeArrowheads="1"/>
          </p:cNvSpPr>
          <p:nvPr/>
        </p:nvSpPr>
        <p:spPr bwMode="auto">
          <a:xfrm>
            <a:off x="2428875" y="2133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7" name="Oval 21"/>
          <p:cNvSpPr>
            <a:spLocks noChangeArrowheads="1"/>
          </p:cNvSpPr>
          <p:nvPr/>
        </p:nvSpPr>
        <p:spPr bwMode="auto">
          <a:xfrm>
            <a:off x="2555875" y="5403850"/>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8" name="Line 22"/>
          <p:cNvSpPr>
            <a:spLocks noChangeShapeType="1"/>
          </p:cNvSpPr>
          <p:nvPr/>
        </p:nvSpPr>
        <p:spPr bwMode="auto">
          <a:xfrm>
            <a:off x="1101725" y="2689225"/>
            <a:ext cx="2276475" cy="2962275"/>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9" name="Line 23"/>
          <p:cNvSpPr>
            <a:spLocks noChangeShapeType="1"/>
          </p:cNvSpPr>
          <p:nvPr/>
        </p:nvSpPr>
        <p:spPr bwMode="auto">
          <a:xfrm>
            <a:off x="1733550" y="2257425"/>
            <a:ext cx="2212975" cy="2838450"/>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0" name="Oval 24"/>
          <p:cNvSpPr>
            <a:spLocks noChangeArrowheads="1"/>
          </p:cNvSpPr>
          <p:nvPr/>
        </p:nvSpPr>
        <p:spPr bwMode="auto">
          <a:xfrm>
            <a:off x="1860550" y="3738563"/>
            <a:ext cx="125413" cy="122237"/>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1" name="Oval 25"/>
          <p:cNvSpPr>
            <a:spLocks noChangeArrowheads="1"/>
          </p:cNvSpPr>
          <p:nvPr/>
        </p:nvSpPr>
        <p:spPr bwMode="auto">
          <a:xfrm>
            <a:off x="2365375" y="4416425"/>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2" name="Oval 26"/>
          <p:cNvSpPr>
            <a:spLocks noChangeArrowheads="1"/>
          </p:cNvSpPr>
          <p:nvPr/>
        </p:nvSpPr>
        <p:spPr bwMode="auto">
          <a:xfrm>
            <a:off x="2808288" y="3676650"/>
            <a:ext cx="127000"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3" name="Line 27"/>
          <p:cNvSpPr>
            <a:spLocks noChangeShapeType="1"/>
          </p:cNvSpPr>
          <p:nvPr/>
        </p:nvSpPr>
        <p:spPr bwMode="auto">
          <a:xfrm flipV="1">
            <a:off x="3378200" y="5157788"/>
            <a:ext cx="631825" cy="493712"/>
          </a:xfrm>
          <a:prstGeom prst="line">
            <a:avLst/>
          </a:prstGeom>
          <a:noFill/>
          <a:ln w="38100">
            <a:solidFill>
              <a:srgbClr val="00B050"/>
            </a:solidFill>
            <a:round/>
            <a:headEnd type="stealth" w="med" len="med"/>
            <a:tailEnd type="stealth" w="med" len="me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4" name="Freeform 28"/>
          <p:cNvSpPr>
            <a:spLocks/>
          </p:cNvSpPr>
          <p:nvPr/>
        </p:nvSpPr>
        <p:spPr bwMode="auto">
          <a:xfrm>
            <a:off x="815975" y="3984625"/>
            <a:ext cx="1044575" cy="1406525"/>
          </a:xfrm>
          <a:custGeom>
            <a:avLst/>
            <a:gdLst/>
            <a:ahLst/>
            <a:cxnLst>
              <a:cxn ang="0">
                <a:pos x="792" y="0"/>
              </a:cxn>
              <a:cxn ang="0">
                <a:pos x="408" y="720"/>
              </a:cxn>
              <a:cxn ang="0">
                <a:pos x="0" y="1094"/>
              </a:cxn>
            </a:cxnLst>
            <a:rect l="0" t="0" r="r" b="b"/>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5" name="Freeform 29"/>
          <p:cNvSpPr>
            <a:spLocks/>
          </p:cNvSpPr>
          <p:nvPr/>
        </p:nvSpPr>
        <p:spPr bwMode="auto">
          <a:xfrm>
            <a:off x="784225" y="4664075"/>
            <a:ext cx="1517650" cy="739775"/>
          </a:xfrm>
          <a:custGeom>
            <a:avLst/>
            <a:gdLst/>
            <a:ahLst/>
            <a:cxnLst>
              <a:cxn ang="0">
                <a:pos x="1152" y="0"/>
              </a:cxn>
              <a:cxn ang="0">
                <a:pos x="559" y="329"/>
              </a:cxn>
              <a:cxn ang="0">
                <a:pos x="0" y="576"/>
              </a:cxn>
            </a:cxnLst>
            <a:rect l="0" t="0" r="r" b="b"/>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6" name="Freeform 30"/>
          <p:cNvSpPr>
            <a:spLocks/>
          </p:cNvSpPr>
          <p:nvPr/>
        </p:nvSpPr>
        <p:spPr bwMode="auto">
          <a:xfrm>
            <a:off x="815975" y="3922713"/>
            <a:ext cx="1865313" cy="1468437"/>
          </a:xfrm>
          <a:custGeom>
            <a:avLst/>
            <a:gdLst/>
            <a:ahLst/>
            <a:cxnLst>
              <a:cxn ang="0">
                <a:pos x="1416" y="0"/>
              </a:cxn>
              <a:cxn ang="0">
                <a:pos x="699" y="669"/>
              </a:cxn>
              <a:cxn ang="0">
                <a:pos x="0" y="1142"/>
              </a:cxn>
            </a:cxnLst>
            <a:rect l="0" t="0" r="r" b="b"/>
            <a:pathLst>
              <a:path w="1416" h="1142">
                <a:moveTo>
                  <a:pt x="1416" y="0"/>
                </a:moveTo>
                <a:cubicBezTo>
                  <a:pt x="1297" y="111"/>
                  <a:pt x="935" y="479"/>
                  <a:pt x="699" y="669"/>
                </a:cubicBezTo>
                <a:cubicBezTo>
                  <a:pt x="463" y="859"/>
                  <a:pt x="146" y="1044"/>
                  <a:pt x="0" y="1142"/>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7" name="Text Box 31"/>
          <p:cNvSpPr txBox="1">
            <a:spLocks noChangeArrowheads="1"/>
          </p:cNvSpPr>
          <p:nvPr/>
        </p:nvSpPr>
        <p:spPr bwMode="auto">
          <a:xfrm>
            <a:off x="76200" y="5359400"/>
            <a:ext cx="1960563"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a:solidFill>
                  <a:srgbClr val="000000"/>
                </a:solidFill>
                <a:cs typeface="Arial" pitchFamily="34" charset="0"/>
              </a:rPr>
              <a:t>Support vectors</a:t>
            </a:r>
          </a:p>
        </p:txBody>
      </p:sp>
      <p:sp>
        <p:nvSpPr>
          <p:cNvPr id="1104928" name="Oval 32"/>
          <p:cNvSpPr>
            <a:spLocks noChangeArrowheads="1"/>
          </p:cNvSpPr>
          <p:nvPr/>
        </p:nvSpPr>
        <p:spPr bwMode="auto">
          <a:xfrm>
            <a:off x="1733550" y="3614738"/>
            <a:ext cx="379413" cy="369887"/>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9" name="Oval 33"/>
          <p:cNvSpPr>
            <a:spLocks noChangeArrowheads="1"/>
          </p:cNvSpPr>
          <p:nvPr/>
        </p:nvSpPr>
        <p:spPr bwMode="auto">
          <a:xfrm>
            <a:off x="2681288" y="3552825"/>
            <a:ext cx="379412" cy="369888"/>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0" name="Oval 34"/>
          <p:cNvSpPr>
            <a:spLocks noChangeArrowheads="1"/>
          </p:cNvSpPr>
          <p:nvPr/>
        </p:nvSpPr>
        <p:spPr bwMode="auto">
          <a:xfrm>
            <a:off x="2239963" y="4292600"/>
            <a:ext cx="379412" cy="371475"/>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1" name="Text Box 35"/>
          <p:cNvSpPr txBox="1">
            <a:spLocks noChangeArrowheads="1"/>
          </p:cNvSpPr>
          <p:nvPr/>
        </p:nvSpPr>
        <p:spPr bwMode="auto">
          <a:xfrm>
            <a:off x="0" y="6237312"/>
            <a:ext cx="9144000" cy="641350"/>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dirty="0">
                <a:solidFill>
                  <a:srgbClr val="000000"/>
                </a:solidFill>
                <a:cs typeface="Arial" pitchFamily="34" charset="0"/>
              </a:rPr>
              <a:t>C. Burges, </a:t>
            </a:r>
            <a:r>
              <a:rPr lang="en-US" dirty="0">
                <a:solidFill>
                  <a:srgbClr val="000000"/>
                </a:solidFill>
                <a:cs typeface="Arial" pitchFamily="34" charset="0"/>
                <a:hlinkClick r:id="rId6"/>
              </a:rPr>
              <a:t>A Tutorial on Support Vector Machines for Pattern Recognition</a:t>
            </a:r>
            <a:r>
              <a:rPr lang="en-US" dirty="0">
                <a:solidFill>
                  <a:srgbClr val="000000"/>
                </a:solidFill>
                <a:cs typeface="Arial" pitchFamily="34" charset="0"/>
              </a:rPr>
              <a:t>,  Data Mining and Knowledge Discovery, 1998 </a:t>
            </a:r>
          </a:p>
        </p:txBody>
      </p:sp>
      <p:sp>
        <p:nvSpPr>
          <p:cNvPr id="1104935" name="Text Box 39"/>
          <p:cNvSpPr txBox="1">
            <a:spLocks noChangeArrowheads="1"/>
          </p:cNvSpPr>
          <p:nvPr/>
        </p:nvSpPr>
        <p:spPr bwMode="auto">
          <a:xfrm>
            <a:off x="4724400" y="3154363"/>
            <a:ext cx="2971800" cy="396875"/>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a:solidFill>
                  <a:srgbClr val="000000"/>
                </a:solidFill>
                <a:cs typeface="Arial" pitchFamily="34" charset="0"/>
              </a:rPr>
              <a:t>For </a:t>
            </a:r>
            <a:r>
              <a:rPr lang="en-US" sz="2000" dirty="0" smtClean="0">
                <a:solidFill>
                  <a:srgbClr val="000000"/>
                </a:solidFill>
                <a:cs typeface="Arial" pitchFamily="34" charset="0"/>
              </a:rPr>
              <a:t>support </a:t>
            </a:r>
            <a:r>
              <a:rPr lang="en-US" sz="2000" dirty="0">
                <a:solidFill>
                  <a:srgbClr val="000000"/>
                </a:solidFill>
                <a:cs typeface="Arial" pitchFamily="34" charset="0"/>
              </a:rPr>
              <a:t>vectors, </a:t>
            </a:r>
          </a:p>
        </p:txBody>
      </p:sp>
      <p:graphicFrame>
        <p:nvGraphicFramePr>
          <p:cNvPr id="1104936" name="Object 40"/>
          <p:cNvGraphicFramePr>
            <a:graphicFrameLocks noGrp="1" noChangeAspect="1"/>
          </p:cNvGraphicFramePr>
          <p:nvPr>
            <p:ph sz="half" idx="4294967295"/>
          </p:nvPr>
        </p:nvGraphicFramePr>
        <p:xfrm>
          <a:off x="7391400" y="3124200"/>
          <a:ext cx="1752600" cy="457200"/>
        </p:xfrm>
        <a:graphic>
          <a:graphicData uri="http://schemas.openxmlformats.org/presentationml/2006/ole">
            <mc:AlternateContent xmlns:mc="http://schemas.openxmlformats.org/markup-compatibility/2006">
              <mc:Choice xmlns:v="urn:schemas-microsoft-com:vml" Requires="v">
                <p:oleObj spid="_x0000_s998648" name="Equation" r:id="rId7" imgW="876240" imgH="228600" progId="Equation.3">
                  <p:embed/>
                </p:oleObj>
              </mc:Choice>
              <mc:Fallback>
                <p:oleObj name="Equation" r:id="rId7" imgW="876240" imgH="228600" progId="Equation.3">
                  <p:embed/>
                  <p:pic>
                    <p:nvPicPr>
                      <p:cNvPr id="0" name="Picture 23"/>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3124200"/>
                        <a:ext cx="1752600" cy="457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1" name="Text Box 9"/>
          <p:cNvSpPr txBox="1">
            <a:spLocks noChangeArrowheads="1"/>
          </p:cNvSpPr>
          <p:nvPr/>
        </p:nvSpPr>
        <p:spPr bwMode="auto">
          <a:xfrm rot="3054962">
            <a:off x="-32585" y="2024161"/>
            <a:ext cx="1493838" cy="430887"/>
          </a:xfrm>
          <a:prstGeom prst="rect">
            <a:avLst/>
          </a:prstGeom>
          <a:noFill/>
          <a:ln w="19050" algn="ctr">
            <a:noFill/>
            <a:miter lim="800000"/>
            <a:headEnd/>
            <a:tailEnd/>
          </a:ln>
        </p:spPr>
        <p:txBody>
          <a:bodyPr>
            <a:spAutoFit/>
          </a:bodyPr>
          <a:lstStyle/>
          <a:p>
            <a:pPr marL="342900" indent="-342900" algn="ctr" fontAlgn="base">
              <a:spcBef>
                <a:spcPct val="50000"/>
              </a:spcBef>
              <a:spcAft>
                <a:spcPct val="0"/>
              </a:spcAft>
              <a:buClr>
                <a:srgbClr val="000000"/>
              </a:buClr>
            </a:pPr>
            <a:r>
              <a:rPr lang="en-US" altLang="zh-CN" sz="2200" dirty="0" err="1">
                <a:solidFill>
                  <a:srgbClr val="002060"/>
                </a:solidFill>
                <a:latin typeface="Tahoma" pitchFamily="34" charset="0"/>
              </a:rPr>
              <a:t>wx+b</a:t>
            </a:r>
            <a:r>
              <a:rPr lang="en-US" altLang="zh-CN" sz="2200" dirty="0" smtClean="0">
                <a:solidFill>
                  <a:srgbClr val="002060"/>
                </a:solidFill>
                <a:latin typeface="Tahoma" pitchFamily="34" charset="0"/>
              </a:rPr>
              <a:t>=-1</a:t>
            </a:r>
            <a:endParaRPr lang="en-US" altLang="zh-CN" sz="2200" dirty="0">
              <a:solidFill>
                <a:srgbClr val="002060"/>
              </a:solidFill>
              <a:latin typeface="Tahoma" pitchFamily="34" charset="0"/>
            </a:endParaRPr>
          </a:p>
        </p:txBody>
      </p:sp>
      <p:sp>
        <p:nvSpPr>
          <p:cNvPr id="42" name="Text Box 10"/>
          <p:cNvSpPr txBox="1">
            <a:spLocks noChangeArrowheads="1"/>
          </p:cNvSpPr>
          <p:nvPr/>
        </p:nvSpPr>
        <p:spPr bwMode="auto">
          <a:xfrm rot="3244702">
            <a:off x="246239" y="1646964"/>
            <a:ext cx="1486741"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a:solidFill>
                  <a:srgbClr val="000000"/>
                </a:solidFill>
                <a:latin typeface="Tahoma" pitchFamily="34" charset="0"/>
              </a:rPr>
              <a:t>wx+b</a:t>
            </a:r>
            <a:r>
              <a:rPr lang="en-US" altLang="zh-CN" sz="2200" dirty="0">
                <a:solidFill>
                  <a:srgbClr val="000000"/>
                </a:solidFill>
                <a:latin typeface="Tahoma" pitchFamily="34" charset="0"/>
              </a:rPr>
              <a:t>=0</a:t>
            </a:r>
          </a:p>
        </p:txBody>
      </p:sp>
      <p:sp>
        <p:nvSpPr>
          <p:cNvPr id="43" name="Text Box 11"/>
          <p:cNvSpPr txBox="1">
            <a:spLocks noChangeArrowheads="1"/>
          </p:cNvSpPr>
          <p:nvPr/>
        </p:nvSpPr>
        <p:spPr bwMode="auto">
          <a:xfrm rot="3198884">
            <a:off x="620918" y="1545260"/>
            <a:ext cx="1559204"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smtClean="0">
                <a:solidFill>
                  <a:srgbClr val="C00000"/>
                </a:solidFill>
                <a:latin typeface="Tahoma" pitchFamily="34" charset="0"/>
              </a:rPr>
              <a:t>wx+b</a:t>
            </a:r>
            <a:r>
              <a:rPr lang="en-US" altLang="zh-CN" sz="2200" dirty="0" smtClean="0">
                <a:solidFill>
                  <a:srgbClr val="C00000"/>
                </a:solidFill>
                <a:latin typeface="Tahoma" pitchFamily="34" charset="0"/>
              </a:rPr>
              <a:t>=1</a:t>
            </a:r>
            <a:endParaRPr lang="en-US" altLang="zh-CN" sz="2200" dirty="0">
              <a:solidFill>
                <a:srgbClr val="C00000"/>
              </a:solidFill>
              <a:latin typeface="Tahoma" pitchFamily="34" charset="0"/>
            </a:endParaRPr>
          </a:p>
        </p:txBody>
      </p:sp>
      <p:sp>
        <p:nvSpPr>
          <p:cNvPr id="44" name="Slide Number Placeholder 43"/>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48</a:t>
            </a:fld>
            <a:endParaRPr lang="en-US">
              <a:solidFill>
                <a:srgbClr val="000000"/>
              </a:solidFill>
              <a:cs typeface="Arial" pitchFamily="34" charset="0"/>
            </a:endParaRPr>
          </a:p>
        </p:txBody>
      </p:sp>
    </p:spTree>
    <p:extLst>
      <p:ext uri="{BB962C8B-B14F-4D97-AF65-F5344CB8AC3E}">
        <p14:creationId xmlns:p14="http://schemas.microsoft.com/office/powerpoint/2010/main" val="330393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49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49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049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049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49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49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49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49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049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049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049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49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049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04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01" grpId="0"/>
      <p:bldP spid="1104918" grpId="0" animBg="1"/>
      <p:bldP spid="1104919" grpId="0" animBg="1"/>
      <p:bldP spid="1104923" grpId="0" animBg="1"/>
      <p:bldP spid="1104924" grpId="0" animBg="1"/>
      <p:bldP spid="1104925" grpId="0" animBg="1"/>
      <p:bldP spid="1104926" grpId="0" animBg="1"/>
      <p:bldP spid="1104927" grpId="0"/>
      <p:bldP spid="1104928" grpId="0" animBg="1"/>
      <p:bldP spid="1104929" grpId="0" animBg="1"/>
      <p:bldP spid="1104930" grpId="0" animBg="1"/>
      <p:bldP spid="1104935" grpId="0"/>
      <p:bldP spid="41" grpId="0"/>
      <p:bldP spid="42" grpId="0"/>
      <p:bldP spid="4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Grp="1" noChangeArrowheads="1"/>
          </p:cNvSpPr>
          <p:nvPr>
            <p:ph type="title"/>
          </p:nvPr>
        </p:nvSpPr>
        <p:spPr/>
        <p:txBody>
          <a:bodyPr/>
          <a:lstStyle/>
          <a:p>
            <a:r>
              <a:rPr lang="en-US"/>
              <a:t>Support vector machines</a:t>
            </a:r>
          </a:p>
        </p:txBody>
      </p:sp>
      <p:sp>
        <p:nvSpPr>
          <p:cNvPr id="1104899" name="Rectangle 3"/>
          <p:cNvSpPr>
            <a:spLocks noGrp="1" noChangeArrowheads="1"/>
          </p:cNvSpPr>
          <p:nvPr>
            <p:ph type="body" idx="1"/>
          </p:nvPr>
        </p:nvSpPr>
        <p:spPr>
          <a:xfrm>
            <a:off x="685800" y="914400"/>
            <a:ext cx="7772400" cy="685800"/>
          </a:xfrm>
        </p:spPr>
        <p:txBody>
          <a:bodyPr/>
          <a:lstStyle/>
          <a:p>
            <a:pPr>
              <a:buFontTx/>
              <a:buChar char="•"/>
            </a:pPr>
            <a:r>
              <a:rPr lang="en-US" sz="2000" dirty="0" smtClean="0"/>
              <a:t>Want line that maximizes the margin.</a:t>
            </a:r>
            <a:endParaRPr lang="en-US" sz="2000" dirty="0"/>
          </a:p>
        </p:txBody>
      </p:sp>
      <p:graphicFrame>
        <p:nvGraphicFramePr>
          <p:cNvPr id="1104900" name="Object 4"/>
          <p:cNvGraphicFramePr>
            <a:graphicFrameLocks noGrp="1" noChangeAspect="1"/>
          </p:cNvGraphicFramePr>
          <p:nvPr>
            <p:ph sz="half" idx="4294967295"/>
          </p:nvPr>
        </p:nvGraphicFramePr>
        <p:xfrm>
          <a:off x="4776788" y="2057400"/>
          <a:ext cx="4367212" cy="854075"/>
        </p:xfrm>
        <a:graphic>
          <a:graphicData uri="http://schemas.openxmlformats.org/presentationml/2006/ole">
            <mc:AlternateContent xmlns:mc="http://schemas.openxmlformats.org/markup-compatibility/2006">
              <mc:Choice xmlns:v="urn:schemas-microsoft-com:vml" Requires="v">
                <p:oleObj spid="_x0000_s1000031" name="Equation" r:id="rId4" imgW="2336760" imgH="457200" progId="Equation.3">
                  <p:embed/>
                </p:oleObj>
              </mc:Choice>
              <mc:Fallback>
                <p:oleObj name="Equation" r:id="rId4" imgW="2336760" imgH="457200" progId="Equation.3">
                  <p:embed/>
                  <p:pic>
                    <p:nvPicPr>
                      <p:cNvPr id="0" name="Picture 5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057400"/>
                        <a:ext cx="4367212" cy="8540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104901" name="Rectangle 5"/>
          <p:cNvSpPr>
            <a:spLocks noChangeArrowheads="1"/>
          </p:cNvSpPr>
          <p:nvPr/>
        </p:nvSpPr>
        <p:spPr bwMode="auto">
          <a:xfrm>
            <a:off x="3472134" y="5410200"/>
            <a:ext cx="1252266" cy="40011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smtClean="0">
                <a:solidFill>
                  <a:srgbClr val="000000"/>
                </a:solidFill>
                <a:cs typeface="Arial" pitchFamily="34" charset="0"/>
              </a:rPr>
              <a:t>Margin M</a:t>
            </a:r>
            <a:endParaRPr lang="en-US" sz="2000" dirty="0">
              <a:solidFill>
                <a:srgbClr val="000000"/>
              </a:solidFill>
              <a:cs typeface="Arial" pitchFamily="34" charset="0"/>
            </a:endParaRPr>
          </a:p>
        </p:txBody>
      </p:sp>
      <p:sp>
        <p:nvSpPr>
          <p:cNvPr id="1104902" name="Oval 6"/>
          <p:cNvSpPr>
            <a:spLocks noChangeArrowheads="1"/>
          </p:cNvSpPr>
          <p:nvPr/>
        </p:nvSpPr>
        <p:spPr bwMode="auto">
          <a:xfrm>
            <a:off x="658813" y="3614738"/>
            <a:ext cx="125412"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3" name="Oval 7"/>
          <p:cNvSpPr>
            <a:spLocks noChangeArrowheads="1"/>
          </p:cNvSpPr>
          <p:nvPr/>
        </p:nvSpPr>
        <p:spPr bwMode="auto">
          <a:xfrm>
            <a:off x="1227138" y="3676650"/>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4" name="Oval 8"/>
          <p:cNvSpPr>
            <a:spLocks noChangeArrowheads="1"/>
          </p:cNvSpPr>
          <p:nvPr/>
        </p:nvSpPr>
        <p:spPr bwMode="auto">
          <a:xfrm>
            <a:off x="1227138" y="4232275"/>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5" name="Oval 9"/>
          <p:cNvSpPr>
            <a:spLocks noChangeArrowheads="1"/>
          </p:cNvSpPr>
          <p:nvPr/>
        </p:nvSpPr>
        <p:spPr bwMode="auto">
          <a:xfrm>
            <a:off x="595313" y="3860800"/>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6" name="Oval 10"/>
          <p:cNvSpPr>
            <a:spLocks noChangeArrowheads="1"/>
          </p:cNvSpPr>
          <p:nvPr/>
        </p:nvSpPr>
        <p:spPr bwMode="auto">
          <a:xfrm>
            <a:off x="2555875" y="28733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7" name="Oval 11"/>
          <p:cNvSpPr>
            <a:spLocks noChangeArrowheads="1"/>
          </p:cNvSpPr>
          <p:nvPr/>
        </p:nvSpPr>
        <p:spPr bwMode="auto">
          <a:xfrm>
            <a:off x="3187700" y="3121025"/>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8" name="Oval 12"/>
          <p:cNvSpPr>
            <a:spLocks noChangeArrowheads="1"/>
          </p:cNvSpPr>
          <p:nvPr/>
        </p:nvSpPr>
        <p:spPr bwMode="auto">
          <a:xfrm>
            <a:off x="3378200" y="3676650"/>
            <a:ext cx="125413"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9" name="Oval 13"/>
          <p:cNvSpPr>
            <a:spLocks noChangeArrowheads="1"/>
          </p:cNvSpPr>
          <p:nvPr/>
        </p:nvSpPr>
        <p:spPr bwMode="auto">
          <a:xfrm>
            <a:off x="2176463" y="2627313"/>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0" name="Oval 14"/>
          <p:cNvSpPr>
            <a:spLocks noChangeArrowheads="1"/>
          </p:cNvSpPr>
          <p:nvPr/>
        </p:nvSpPr>
        <p:spPr bwMode="auto">
          <a:xfrm>
            <a:off x="3883025" y="4292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1" name="Oval 15"/>
          <p:cNvSpPr>
            <a:spLocks noChangeArrowheads="1"/>
          </p:cNvSpPr>
          <p:nvPr/>
        </p:nvSpPr>
        <p:spPr bwMode="auto">
          <a:xfrm>
            <a:off x="4073525" y="3367088"/>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2" name="Oval 16"/>
          <p:cNvSpPr>
            <a:spLocks noChangeArrowheads="1"/>
          </p:cNvSpPr>
          <p:nvPr/>
        </p:nvSpPr>
        <p:spPr bwMode="auto">
          <a:xfrm>
            <a:off x="1860550" y="5033963"/>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3" name="Oval 17"/>
          <p:cNvSpPr>
            <a:spLocks noChangeArrowheads="1"/>
          </p:cNvSpPr>
          <p:nvPr/>
        </p:nvSpPr>
        <p:spPr bwMode="auto">
          <a:xfrm>
            <a:off x="3378200" y="24415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4" name="Oval 18"/>
          <p:cNvSpPr>
            <a:spLocks noChangeArrowheads="1"/>
          </p:cNvSpPr>
          <p:nvPr/>
        </p:nvSpPr>
        <p:spPr bwMode="auto">
          <a:xfrm>
            <a:off x="4452938" y="4108450"/>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5" name="Line 19"/>
          <p:cNvSpPr>
            <a:spLocks noChangeShapeType="1"/>
          </p:cNvSpPr>
          <p:nvPr/>
        </p:nvSpPr>
        <p:spPr bwMode="auto">
          <a:xfrm>
            <a:off x="1417638" y="2441575"/>
            <a:ext cx="2276475" cy="2962275"/>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6" name="Oval 20"/>
          <p:cNvSpPr>
            <a:spLocks noChangeArrowheads="1"/>
          </p:cNvSpPr>
          <p:nvPr/>
        </p:nvSpPr>
        <p:spPr bwMode="auto">
          <a:xfrm>
            <a:off x="2428875" y="2133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7" name="Oval 21"/>
          <p:cNvSpPr>
            <a:spLocks noChangeArrowheads="1"/>
          </p:cNvSpPr>
          <p:nvPr/>
        </p:nvSpPr>
        <p:spPr bwMode="auto">
          <a:xfrm>
            <a:off x="2555875" y="5403850"/>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8" name="Line 22"/>
          <p:cNvSpPr>
            <a:spLocks noChangeShapeType="1"/>
          </p:cNvSpPr>
          <p:nvPr/>
        </p:nvSpPr>
        <p:spPr bwMode="auto">
          <a:xfrm>
            <a:off x="1101725" y="2689225"/>
            <a:ext cx="2276475" cy="2962275"/>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9" name="Line 23"/>
          <p:cNvSpPr>
            <a:spLocks noChangeShapeType="1"/>
          </p:cNvSpPr>
          <p:nvPr/>
        </p:nvSpPr>
        <p:spPr bwMode="auto">
          <a:xfrm>
            <a:off x="1733550" y="2257425"/>
            <a:ext cx="2212975" cy="2838450"/>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0" name="Oval 24"/>
          <p:cNvSpPr>
            <a:spLocks noChangeArrowheads="1"/>
          </p:cNvSpPr>
          <p:nvPr/>
        </p:nvSpPr>
        <p:spPr bwMode="auto">
          <a:xfrm>
            <a:off x="1860550" y="3738563"/>
            <a:ext cx="125413" cy="122237"/>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1" name="Oval 25"/>
          <p:cNvSpPr>
            <a:spLocks noChangeArrowheads="1"/>
          </p:cNvSpPr>
          <p:nvPr/>
        </p:nvSpPr>
        <p:spPr bwMode="auto">
          <a:xfrm>
            <a:off x="2365375" y="4416425"/>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2" name="Oval 26"/>
          <p:cNvSpPr>
            <a:spLocks noChangeArrowheads="1"/>
          </p:cNvSpPr>
          <p:nvPr/>
        </p:nvSpPr>
        <p:spPr bwMode="auto">
          <a:xfrm>
            <a:off x="2808288" y="3676650"/>
            <a:ext cx="127000"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3" name="Line 27"/>
          <p:cNvSpPr>
            <a:spLocks noChangeShapeType="1"/>
          </p:cNvSpPr>
          <p:nvPr/>
        </p:nvSpPr>
        <p:spPr bwMode="auto">
          <a:xfrm flipV="1">
            <a:off x="3378200" y="5157788"/>
            <a:ext cx="631825" cy="493712"/>
          </a:xfrm>
          <a:prstGeom prst="line">
            <a:avLst/>
          </a:prstGeom>
          <a:noFill/>
          <a:ln w="38100">
            <a:solidFill>
              <a:srgbClr val="00B050"/>
            </a:solidFill>
            <a:round/>
            <a:headEnd type="stealth" w="med" len="med"/>
            <a:tailEnd type="stealth" w="med" len="me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4" name="Freeform 28"/>
          <p:cNvSpPr>
            <a:spLocks/>
          </p:cNvSpPr>
          <p:nvPr/>
        </p:nvSpPr>
        <p:spPr bwMode="auto">
          <a:xfrm>
            <a:off x="815975" y="3984625"/>
            <a:ext cx="1044575" cy="1406525"/>
          </a:xfrm>
          <a:custGeom>
            <a:avLst/>
            <a:gdLst/>
            <a:ahLst/>
            <a:cxnLst>
              <a:cxn ang="0">
                <a:pos x="792" y="0"/>
              </a:cxn>
              <a:cxn ang="0">
                <a:pos x="408" y="720"/>
              </a:cxn>
              <a:cxn ang="0">
                <a:pos x="0" y="1094"/>
              </a:cxn>
            </a:cxnLst>
            <a:rect l="0" t="0" r="r" b="b"/>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5" name="Freeform 29"/>
          <p:cNvSpPr>
            <a:spLocks/>
          </p:cNvSpPr>
          <p:nvPr/>
        </p:nvSpPr>
        <p:spPr bwMode="auto">
          <a:xfrm>
            <a:off x="784225" y="4664075"/>
            <a:ext cx="1517650" cy="739775"/>
          </a:xfrm>
          <a:custGeom>
            <a:avLst/>
            <a:gdLst/>
            <a:ahLst/>
            <a:cxnLst>
              <a:cxn ang="0">
                <a:pos x="1152" y="0"/>
              </a:cxn>
              <a:cxn ang="0">
                <a:pos x="559" y="329"/>
              </a:cxn>
              <a:cxn ang="0">
                <a:pos x="0" y="576"/>
              </a:cxn>
            </a:cxnLst>
            <a:rect l="0" t="0" r="r" b="b"/>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6" name="Freeform 30"/>
          <p:cNvSpPr>
            <a:spLocks/>
          </p:cNvSpPr>
          <p:nvPr/>
        </p:nvSpPr>
        <p:spPr bwMode="auto">
          <a:xfrm>
            <a:off x="815975" y="3922713"/>
            <a:ext cx="1865313" cy="1468437"/>
          </a:xfrm>
          <a:custGeom>
            <a:avLst/>
            <a:gdLst/>
            <a:ahLst/>
            <a:cxnLst>
              <a:cxn ang="0">
                <a:pos x="1416" y="0"/>
              </a:cxn>
              <a:cxn ang="0">
                <a:pos x="699" y="669"/>
              </a:cxn>
              <a:cxn ang="0">
                <a:pos x="0" y="1142"/>
              </a:cxn>
            </a:cxnLst>
            <a:rect l="0" t="0" r="r" b="b"/>
            <a:pathLst>
              <a:path w="1416" h="1142">
                <a:moveTo>
                  <a:pt x="1416" y="0"/>
                </a:moveTo>
                <a:cubicBezTo>
                  <a:pt x="1297" y="111"/>
                  <a:pt x="935" y="479"/>
                  <a:pt x="699" y="669"/>
                </a:cubicBezTo>
                <a:cubicBezTo>
                  <a:pt x="463" y="859"/>
                  <a:pt x="146" y="1044"/>
                  <a:pt x="0" y="1142"/>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7" name="Text Box 31"/>
          <p:cNvSpPr txBox="1">
            <a:spLocks noChangeArrowheads="1"/>
          </p:cNvSpPr>
          <p:nvPr/>
        </p:nvSpPr>
        <p:spPr bwMode="auto">
          <a:xfrm>
            <a:off x="76200" y="5359400"/>
            <a:ext cx="1960563"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a:solidFill>
                  <a:srgbClr val="000000"/>
                </a:solidFill>
                <a:cs typeface="Arial" pitchFamily="34" charset="0"/>
              </a:rPr>
              <a:t>Support vectors</a:t>
            </a:r>
          </a:p>
        </p:txBody>
      </p:sp>
      <p:sp>
        <p:nvSpPr>
          <p:cNvPr id="1104928" name="Oval 32"/>
          <p:cNvSpPr>
            <a:spLocks noChangeArrowheads="1"/>
          </p:cNvSpPr>
          <p:nvPr/>
        </p:nvSpPr>
        <p:spPr bwMode="auto">
          <a:xfrm>
            <a:off x="1733550" y="3614738"/>
            <a:ext cx="379413" cy="369887"/>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9" name="Oval 33"/>
          <p:cNvSpPr>
            <a:spLocks noChangeArrowheads="1"/>
          </p:cNvSpPr>
          <p:nvPr/>
        </p:nvSpPr>
        <p:spPr bwMode="auto">
          <a:xfrm>
            <a:off x="2681288" y="3552825"/>
            <a:ext cx="379412" cy="369888"/>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0" name="Oval 34"/>
          <p:cNvSpPr>
            <a:spLocks noChangeArrowheads="1"/>
          </p:cNvSpPr>
          <p:nvPr/>
        </p:nvSpPr>
        <p:spPr bwMode="auto">
          <a:xfrm>
            <a:off x="2239963" y="4292600"/>
            <a:ext cx="379412" cy="371475"/>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5" name="Text Box 39"/>
          <p:cNvSpPr txBox="1">
            <a:spLocks noChangeArrowheads="1"/>
          </p:cNvSpPr>
          <p:nvPr/>
        </p:nvSpPr>
        <p:spPr bwMode="auto">
          <a:xfrm>
            <a:off x="4724400" y="3154363"/>
            <a:ext cx="2971800" cy="396875"/>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a:solidFill>
                  <a:srgbClr val="000000"/>
                </a:solidFill>
                <a:cs typeface="Arial" pitchFamily="34" charset="0"/>
              </a:rPr>
              <a:t>For </a:t>
            </a:r>
            <a:r>
              <a:rPr lang="en-US" sz="2000" dirty="0" smtClean="0">
                <a:solidFill>
                  <a:srgbClr val="000000"/>
                </a:solidFill>
                <a:cs typeface="Arial" pitchFamily="34" charset="0"/>
              </a:rPr>
              <a:t>support </a:t>
            </a:r>
            <a:r>
              <a:rPr lang="en-US" sz="2000" dirty="0">
                <a:solidFill>
                  <a:srgbClr val="000000"/>
                </a:solidFill>
                <a:cs typeface="Arial" pitchFamily="34" charset="0"/>
              </a:rPr>
              <a:t>vectors, </a:t>
            </a:r>
          </a:p>
        </p:txBody>
      </p:sp>
      <p:graphicFrame>
        <p:nvGraphicFramePr>
          <p:cNvPr id="1104936" name="Object 40"/>
          <p:cNvGraphicFramePr>
            <a:graphicFrameLocks noGrp="1" noChangeAspect="1"/>
          </p:cNvGraphicFramePr>
          <p:nvPr>
            <p:ph sz="half" idx="4294967295"/>
          </p:nvPr>
        </p:nvGraphicFramePr>
        <p:xfrm>
          <a:off x="7391400" y="3124200"/>
          <a:ext cx="1752600" cy="457200"/>
        </p:xfrm>
        <a:graphic>
          <a:graphicData uri="http://schemas.openxmlformats.org/presentationml/2006/ole">
            <mc:AlternateContent xmlns:mc="http://schemas.openxmlformats.org/markup-compatibility/2006">
              <mc:Choice xmlns:v="urn:schemas-microsoft-com:vml" Requires="v">
                <p:oleObj spid="_x0000_s1000032" name="Equation" r:id="rId6" imgW="876240" imgH="228600" progId="Equation.3">
                  <p:embed/>
                </p:oleObj>
              </mc:Choice>
              <mc:Fallback>
                <p:oleObj name="Equation" r:id="rId6" imgW="876240" imgH="228600" progId="Equation.3">
                  <p:embed/>
                  <p:pic>
                    <p:nvPicPr>
                      <p:cNvPr id="0" name="Picture 5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3124200"/>
                        <a:ext cx="1752600" cy="457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1" name="Text Box 9"/>
          <p:cNvSpPr txBox="1">
            <a:spLocks noChangeArrowheads="1"/>
          </p:cNvSpPr>
          <p:nvPr/>
        </p:nvSpPr>
        <p:spPr bwMode="auto">
          <a:xfrm rot="3054962">
            <a:off x="-32585" y="2024161"/>
            <a:ext cx="1493838" cy="430887"/>
          </a:xfrm>
          <a:prstGeom prst="rect">
            <a:avLst/>
          </a:prstGeom>
          <a:noFill/>
          <a:ln w="19050" algn="ctr">
            <a:noFill/>
            <a:miter lim="800000"/>
            <a:headEnd/>
            <a:tailEnd/>
          </a:ln>
        </p:spPr>
        <p:txBody>
          <a:bodyPr>
            <a:spAutoFit/>
          </a:bodyPr>
          <a:lstStyle/>
          <a:p>
            <a:pPr marL="342900" indent="-342900" algn="ctr" fontAlgn="base">
              <a:spcBef>
                <a:spcPct val="50000"/>
              </a:spcBef>
              <a:spcAft>
                <a:spcPct val="0"/>
              </a:spcAft>
              <a:buClr>
                <a:srgbClr val="000000"/>
              </a:buClr>
            </a:pPr>
            <a:r>
              <a:rPr lang="en-US" altLang="zh-CN" sz="2200" dirty="0" err="1">
                <a:solidFill>
                  <a:srgbClr val="002060"/>
                </a:solidFill>
                <a:latin typeface="Tahoma" pitchFamily="34" charset="0"/>
              </a:rPr>
              <a:t>wx+b</a:t>
            </a:r>
            <a:r>
              <a:rPr lang="en-US" altLang="zh-CN" sz="2200" dirty="0">
                <a:solidFill>
                  <a:srgbClr val="002060"/>
                </a:solidFill>
                <a:latin typeface="Tahoma" pitchFamily="34" charset="0"/>
              </a:rPr>
              <a:t>=-1</a:t>
            </a:r>
          </a:p>
        </p:txBody>
      </p:sp>
      <p:sp>
        <p:nvSpPr>
          <p:cNvPr id="42" name="Text Box 10"/>
          <p:cNvSpPr txBox="1">
            <a:spLocks noChangeArrowheads="1"/>
          </p:cNvSpPr>
          <p:nvPr/>
        </p:nvSpPr>
        <p:spPr bwMode="auto">
          <a:xfrm rot="3244702">
            <a:off x="246239" y="1646964"/>
            <a:ext cx="1486741"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a:solidFill>
                  <a:srgbClr val="000000"/>
                </a:solidFill>
                <a:latin typeface="Tahoma" pitchFamily="34" charset="0"/>
              </a:rPr>
              <a:t>wx+b</a:t>
            </a:r>
            <a:r>
              <a:rPr lang="en-US" altLang="zh-CN" sz="2200" dirty="0">
                <a:solidFill>
                  <a:srgbClr val="000000"/>
                </a:solidFill>
                <a:latin typeface="Tahoma" pitchFamily="34" charset="0"/>
              </a:rPr>
              <a:t>=0</a:t>
            </a:r>
          </a:p>
        </p:txBody>
      </p:sp>
      <p:sp>
        <p:nvSpPr>
          <p:cNvPr id="43" name="Text Box 11"/>
          <p:cNvSpPr txBox="1">
            <a:spLocks noChangeArrowheads="1"/>
          </p:cNvSpPr>
          <p:nvPr/>
        </p:nvSpPr>
        <p:spPr bwMode="auto">
          <a:xfrm rot="3198884">
            <a:off x="620918" y="1545260"/>
            <a:ext cx="1559204"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a:solidFill>
                  <a:srgbClr val="C00000"/>
                </a:solidFill>
                <a:latin typeface="Tahoma" pitchFamily="34" charset="0"/>
              </a:rPr>
              <a:t>wx+b</a:t>
            </a:r>
            <a:r>
              <a:rPr lang="en-US" altLang="zh-CN" sz="2200" dirty="0">
                <a:solidFill>
                  <a:srgbClr val="C00000"/>
                </a:solidFill>
                <a:latin typeface="Tahoma" pitchFamily="34" charset="0"/>
              </a:rPr>
              <a:t>=1</a:t>
            </a:r>
          </a:p>
        </p:txBody>
      </p:sp>
      <p:sp>
        <p:nvSpPr>
          <p:cNvPr id="44" name="Oval 15"/>
          <p:cNvSpPr>
            <a:spLocks noChangeArrowheads="1"/>
          </p:cNvSpPr>
          <p:nvPr/>
        </p:nvSpPr>
        <p:spPr bwMode="auto">
          <a:xfrm>
            <a:off x="4073525" y="3367088"/>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45" name="Oval 18"/>
          <p:cNvSpPr>
            <a:spLocks noChangeArrowheads="1"/>
          </p:cNvSpPr>
          <p:nvPr/>
        </p:nvSpPr>
        <p:spPr bwMode="auto">
          <a:xfrm>
            <a:off x="4452938" y="4108450"/>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46" name="Text Box 36"/>
          <p:cNvSpPr txBox="1">
            <a:spLocks noChangeArrowheads="1"/>
          </p:cNvSpPr>
          <p:nvPr/>
        </p:nvSpPr>
        <p:spPr bwMode="auto">
          <a:xfrm>
            <a:off x="4724400" y="3886200"/>
            <a:ext cx="2971800" cy="701675"/>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a:solidFill>
                  <a:srgbClr val="000000"/>
                </a:solidFill>
                <a:cs typeface="Arial" pitchFamily="34" charset="0"/>
              </a:rPr>
              <a:t>Distance between point and </a:t>
            </a:r>
            <a:r>
              <a:rPr lang="en-US" sz="2000" dirty="0" smtClean="0">
                <a:solidFill>
                  <a:srgbClr val="000000"/>
                </a:solidFill>
                <a:cs typeface="Arial" pitchFamily="34" charset="0"/>
              </a:rPr>
              <a:t>line:</a:t>
            </a:r>
            <a:endParaRPr lang="en-US" sz="2000" dirty="0">
              <a:solidFill>
                <a:srgbClr val="000000"/>
              </a:solidFill>
              <a:cs typeface="Arial" pitchFamily="34" charset="0"/>
            </a:endParaRPr>
          </a:p>
        </p:txBody>
      </p:sp>
      <p:graphicFrame>
        <p:nvGraphicFramePr>
          <p:cNvPr id="47" name="Object 37"/>
          <p:cNvGraphicFramePr>
            <a:graphicFrameLocks noChangeAspect="1"/>
          </p:cNvGraphicFramePr>
          <p:nvPr/>
        </p:nvGraphicFramePr>
        <p:xfrm>
          <a:off x="7848600" y="3870325"/>
          <a:ext cx="1295400" cy="777875"/>
        </p:xfrm>
        <a:graphic>
          <a:graphicData uri="http://schemas.openxmlformats.org/presentationml/2006/ole">
            <mc:AlternateContent xmlns:mc="http://schemas.openxmlformats.org/markup-compatibility/2006">
              <mc:Choice xmlns:v="urn:schemas-microsoft-com:vml" Requires="v">
                <p:oleObj spid="_x0000_s1000033" name="Equation" r:id="rId8" imgW="698400" imgH="419040" progId="Equation.3">
                  <p:embed/>
                </p:oleObj>
              </mc:Choice>
              <mc:Fallback>
                <p:oleObj name="Equation" r:id="rId8" imgW="698400" imgH="419040" progId="Equation.3">
                  <p:embed/>
                  <p:pic>
                    <p:nvPicPr>
                      <p:cNvPr id="0" name="Picture 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8600" y="3870325"/>
                        <a:ext cx="1295400" cy="7778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38292" name="Object 20"/>
          <p:cNvGraphicFramePr>
            <a:graphicFrameLocks noChangeAspect="1"/>
          </p:cNvGraphicFramePr>
          <p:nvPr/>
        </p:nvGraphicFramePr>
        <p:xfrm>
          <a:off x="6705600" y="4972110"/>
          <a:ext cx="2444750" cy="914400"/>
        </p:xfrm>
        <a:graphic>
          <a:graphicData uri="http://schemas.openxmlformats.org/presentationml/2006/ole">
            <mc:AlternateContent xmlns:mc="http://schemas.openxmlformats.org/markup-compatibility/2006">
              <mc:Choice xmlns:v="urn:schemas-microsoft-com:vml" Requires="v">
                <p:oleObj spid="_x0000_s1000034" name="Equation" r:id="rId10" imgW="1346040" imgH="507960" progId="Equation.3">
                  <p:embed/>
                </p:oleObj>
              </mc:Choice>
              <mc:Fallback>
                <p:oleObj name="Equation" r:id="rId10" imgW="1346040" imgH="507960" progId="Equation.3">
                  <p:embed/>
                  <p:pic>
                    <p:nvPicPr>
                      <p:cNvPr id="0" name="Picture 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5600" y="4972110"/>
                        <a:ext cx="2444750" cy="914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38294" name="Object 22"/>
          <p:cNvGraphicFramePr>
            <a:graphicFrameLocks noChangeAspect="1"/>
          </p:cNvGraphicFramePr>
          <p:nvPr/>
        </p:nvGraphicFramePr>
        <p:xfrm>
          <a:off x="4876800" y="5005447"/>
          <a:ext cx="1566862" cy="804863"/>
        </p:xfrm>
        <a:graphic>
          <a:graphicData uri="http://schemas.openxmlformats.org/presentationml/2006/ole">
            <mc:AlternateContent xmlns:mc="http://schemas.openxmlformats.org/markup-compatibility/2006">
              <mc:Choice xmlns:v="urn:schemas-microsoft-com:vml" Requires="v">
                <p:oleObj spid="_x0000_s1000035" name="Equation" r:id="rId12" imgW="914400" imgH="469800" progId="Equation.3">
                  <p:embed/>
                </p:oleObj>
              </mc:Choice>
              <mc:Fallback>
                <p:oleObj name="Equation" r:id="rId12" imgW="914400" imgH="469800" progId="Equation.3">
                  <p:embed/>
                  <p:pic>
                    <p:nvPicPr>
                      <p:cNvPr id="0" name="Picture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76800" y="5005447"/>
                        <a:ext cx="1566862" cy="8048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9" name="Text Box 36"/>
          <p:cNvSpPr txBox="1">
            <a:spLocks noChangeArrowheads="1"/>
          </p:cNvSpPr>
          <p:nvPr/>
        </p:nvSpPr>
        <p:spPr bwMode="auto">
          <a:xfrm>
            <a:off x="4724400" y="4648200"/>
            <a:ext cx="2971800" cy="400110"/>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smtClean="0">
                <a:solidFill>
                  <a:srgbClr val="000000"/>
                </a:solidFill>
                <a:cs typeface="Arial" pitchFamily="34" charset="0"/>
              </a:rPr>
              <a:t>For support vectors:</a:t>
            </a:r>
            <a:endParaRPr lang="en-US" sz="2000" dirty="0">
              <a:solidFill>
                <a:srgbClr val="000000"/>
              </a:solidFill>
              <a:cs typeface="Arial" pitchFamily="34" charset="0"/>
            </a:endParaRPr>
          </a:p>
        </p:txBody>
      </p:sp>
      <p:sp>
        <p:nvSpPr>
          <p:cNvPr id="48" name="Slide Number Placeholder 47"/>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49</a:t>
            </a:fld>
            <a:endParaRPr lang="en-US">
              <a:solidFill>
                <a:srgbClr val="000000"/>
              </a:solidFill>
              <a:cs typeface="Arial" pitchFamily="34" charset="0"/>
            </a:endParaRPr>
          </a:p>
        </p:txBody>
      </p:sp>
    </p:spTree>
    <p:extLst>
      <p:ext uri="{BB962C8B-B14F-4D97-AF65-F5344CB8AC3E}">
        <p14:creationId xmlns:p14="http://schemas.microsoft.com/office/powerpoint/2010/main" val="279322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82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8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Rectangle 2"/>
          <p:cNvSpPr txBox="1">
            <a:spLocks noChangeArrowheads="1"/>
          </p:cNvSpPr>
          <p:nvPr/>
        </p:nvSpPr>
        <p:spPr bwMode="auto">
          <a:xfrm>
            <a:off x="457199" y="551148"/>
            <a:ext cx="8328025"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a:lstStyle>
          <a:p>
            <a:r>
              <a:rPr lang="en-US" sz="2800" kern="0" dirty="0" smtClean="0">
                <a:solidFill>
                  <a:prstClr val="black"/>
                </a:solidFill>
                <a:latin typeface="Arial" pitchFamily="34" charset="0"/>
                <a:cs typeface="Arial" pitchFamily="34" charset="0"/>
              </a:rPr>
              <a:t>Window-based models</a:t>
            </a:r>
            <a:br>
              <a:rPr lang="en-US" sz="2800" kern="0" dirty="0" smtClean="0">
                <a:solidFill>
                  <a:prstClr val="black"/>
                </a:solidFill>
                <a:latin typeface="Arial" pitchFamily="34" charset="0"/>
                <a:cs typeface="Arial" pitchFamily="34" charset="0"/>
              </a:rPr>
            </a:br>
            <a:r>
              <a:rPr lang="en-US" sz="2800" kern="0" dirty="0" smtClean="0">
                <a:solidFill>
                  <a:prstClr val="black"/>
                </a:solidFill>
                <a:latin typeface="Arial" pitchFamily="34" charset="0"/>
                <a:cs typeface="Arial" pitchFamily="34" charset="0"/>
              </a:rPr>
              <a:t>Generating and scoring candidates</a:t>
            </a:r>
          </a:p>
        </p:txBody>
      </p:sp>
      <p:pic>
        <p:nvPicPr>
          <p:cNvPr id="20" name="Picture 5" descr="HK_SYP_Western_Street_10"/>
          <p:cNvPicPr>
            <a:picLocks noChangeAspect="1" noChangeArrowheads="1"/>
          </p:cNvPicPr>
          <p:nvPr/>
        </p:nvPicPr>
        <p:blipFill>
          <a:blip r:embed="rId3" cstate="print"/>
          <a:srcRect/>
          <a:stretch>
            <a:fillRect/>
          </a:stretch>
        </p:blipFill>
        <p:spPr bwMode="auto">
          <a:xfrm>
            <a:off x="755650" y="2320925"/>
            <a:ext cx="3779838" cy="2836863"/>
          </a:xfrm>
          <a:prstGeom prst="rect">
            <a:avLst/>
          </a:prstGeom>
          <a:noFill/>
          <a:ln w="9525">
            <a:noFill/>
            <a:miter lim="800000"/>
            <a:headEnd/>
            <a:tailEnd/>
          </a:ln>
        </p:spPr>
      </p:pic>
      <p:sp>
        <p:nvSpPr>
          <p:cNvPr id="21" name="Rectangle 12"/>
          <p:cNvSpPr>
            <a:spLocks noChangeArrowheads="1"/>
          </p:cNvSpPr>
          <p:nvPr/>
        </p:nvSpPr>
        <p:spPr bwMode="auto">
          <a:xfrm>
            <a:off x="754063" y="2312988"/>
            <a:ext cx="792162" cy="755650"/>
          </a:xfrm>
          <a:prstGeom prst="rect">
            <a:avLst/>
          </a:prstGeom>
          <a:noFill/>
          <a:ln w="38100" cap="sq">
            <a:solidFill>
              <a:srgbClr val="FFFF00"/>
            </a:solidFill>
            <a:miter lim="800000"/>
            <a:headEnd type="none" w="sm" len="sm"/>
            <a:tailEnd type="none" w="sm" len="sm"/>
          </a:ln>
        </p:spPr>
        <p:txBody>
          <a:bodyPr wrap="none" lIns="90000" tIns="46800" rIns="90000" bIns="46800" anchor="ctr">
            <a:spAutoFit/>
          </a:bodyPr>
          <a:lstStyle/>
          <a:p>
            <a:pPr algn="l" rtl="0" eaLnBrk="0" fontAlgn="base" hangingPunct="0">
              <a:spcBef>
                <a:spcPct val="0"/>
              </a:spcBef>
              <a:spcAft>
                <a:spcPct val="0"/>
              </a:spcAft>
            </a:pPr>
            <a:endParaRPr lang="en-US" sz="2100" b="1" kern="1200">
              <a:solidFill>
                <a:srgbClr val="000000"/>
              </a:solidFill>
              <a:latin typeface="Trebuchet MS" pitchFamily="34" charset="0"/>
              <a:ea typeface="+mn-ea"/>
              <a:cs typeface="+mn-cs"/>
            </a:endParaRPr>
          </a:p>
        </p:txBody>
      </p:sp>
      <p:pic>
        <p:nvPicPr>
          <p:cNvPr id="22" name="Picture 13" descr="HK_SYP_Western_Street_10"/>
          <p:cNvPicPr>
            <a:picLocks noChangeAspect="1" noChangeArrowheads="1"/>
          </p:cNvPicPr>
          <p:nvPr/>
        </p:nvPicPr>
        <p:blipFill>
          <a:blip r:embed="rId4" cstate="print"/>
          <a:srcRect r="79031" b="74638"/>
          <a:stretch>
            <a:fillRect/>
          </a:stretch>
        </p:blipFill>
        <p:spPr bwMode="auto">
          <a:xfrm>
            <a:off x="5110163" y="3249613"/>
            <a:ext cx="792162" cy="719137"/>
          </a:xfrm>
          <a:prstGeom prst="rect">
            <a:avLst/>
          </a:prstGeom>
          <a:noFill/>
          <a:ln w="38100">
            <a:solidFill>
              <a:srgbClr val="FFFF00"/>
            </a:solidFill>
            <a:miter lim="800000"/>
            <a:headEnd/>
            <a:tailEnd/>
          </a:ln>
        </p:spPr>
      </p:pic>
      <p:sp>
        <p:nvSpPr>
          <p:cNvPr id="23" name="Line 15"/>
          <p:cNvSpPr>
            <a:spLocks noChangeShapeType="1"/>
          </p:cNvSpPr>
          <p:nvPr/>
        </p:nvSpPr>
        <p:spPr bwMode="auto">
          <a:xfrm>
            <a:off x="4602163" y="3606800"/>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4" name="Line 16"/>
          <p:cNvSpPr>
            <a:spLocks noChangeShapeType="1"/>
          </p:cNvSpPr>
          <p:nvPr/>
        </p:nvSpPr>
        <p:spPr bwMode="auto">
          <a:xfrm>
            <a:off x="6010275" y="3608388"/>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5" name="AutoShape 17"/>
          <p:cNvSpPr>
            <a:spLocks noChangeArrowheads="1"/>
          </p:cNvSpPr>
          <p:nvPr/>
        </p:nvSpPr>
        <p:spPr bwMode="auto">
          <a:xfrm>
            <a:off x="6515100" y="2997200"/>
            <a:ext cx="2016125" cy="1223963"/>
          </a:xfrm>
          <a:prstGeom prst="roundRect">
            <a:avLst>
              <a:gd name="adj" fmla="val 16667"/>
            </a:avLst>
          </a:prstGeom>
          <a:noFill/>
          <a:ln w="38100" cap="sq">
            <a:solidFill>
              <a:srgbClr val="000000"/>
            </a:solidFill>
            <a:round/>
            <a:headEnd type="none" w="sm" len="sm"/>
            <a:tailEnd type="none" w="sm" len="sm"/>
          </a:ln>
        </p:spPr>
        <p:txBody>
          <a:bodyPr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6" name="Text Box 18"/>
          <p:cNvSpPr txBox="1">
            <a:spLocks noChangeArrowheads="1"/>
          </p:cNvSpPr>
          <p:nvPr/>
        </p:nvSpPr>
        <p:spPr bwMode="auto">
          <a:xfrm>
            <a:off x="6227763" y="3249613"/>
            <a:ext cx="2557462" cy="762000"/>
          </a:xfrm>
          <a:prstGeom prst="rect">
            <a:avLst/>
          </a:prstGeom>
          <a:noFill/>
          <a:ln w="12700" cap="sq">
            <a:noFill/>
            <a:miter lim="800000"/>
            <a:headEnd type="none" w="sm" len="sm"/>
            <a:tailEnd type="none" w="sm" len="sm"/>
          </a:ln>
        </p:spPr>
        <p:txBody>
          <a:bodyPr lIns="90000" tIns="46800" rIns="90000" bIns="46800">
            <a:spAutoFit/>
          </a:bodyPr>
          <a:lstStyle/>
          <a:p>
            <a:pPr algn="ctr" rtl="0" eaLnBrk="0" fontAlgn="base" hangingPunct="0">
              <a:spcBef>
                <a:spcPct val="50000"/>
              </a:spcBef>
              <a:spcAft>
                <a:spcPct val="0"/>
              </a:spcAft>
            </a:pPr>
            <a:r>
              <a:rPr lang="en-US" sz="2200" b="1" kern="1200">
                <a:solidFill>
                  <a:srgbClr val="000000"/>
                </a:solidFill>
                <a:latin typeface="Trebuchet MS" pitchFamily="34" charset="0"/>
                <a:ea typeface="+mn-ea"/>
                <a:cs typeface="+mn-cs"/>
              </a:rPr>
              <a:t>Car/non-car Classifier</a:t>
            </a:r>
          </a:p>
        </p:txBody>
      </p:sp>
      <p:sp>
        <p:nvSpPr>
          <p:cNvPr id="27" name="Rectangle 22"/>
          <p:cNvSpPr>
            <a:spLocks noChangeArrowheads="1"/>
          </p:cNvSpPr>
          <p:nvPr/>
        </p:nvSpPr>
        <p:spPr bwMode="auto">
          <a:xfrm>
            <a:off x="755650" y="2311400"/>
            <a:ext cx="1152525" cy="1081088"/>
          </a:xfrm>
          <a:prstGeom prst="rect">
            <a:avLst/>
          </a:prstGeom>
          <a:noFill/>
          <a:ln w="38100" cap="sq">
            <a:solidFill>
              <a:srgbClr val="FFFF00"/>
            </a:solidFill>
            <a:miter lim="800000"/>
            <a:headEnd type="none" w="sm" len="sm"/>
            <a:tailEnd type="none" w="sm" len="sm"/>
          </a:ln>
        </p:spPr>
        <p:txBody>
          <a:bodyPr wrap="none" lIns="90000" tIns="46800" rIns="90000" bIns="46800" anchor="ctr">
            <a:spAutoFit/>
          </a:bodyPr>
          <a:lstStyle/>
          <a:p>
            <a:pPr algn="l" rtl="0" eaLnBrk="0" fontAlgn="base" hangingPunct="0">
              <a:spcBef>
                <a:spcPct val="0"/>
              </a:spcBef>
              <a:spcAft>
                <a:spcPct val="0"/>
              </a:spcAft>
            </a:pPr>
            <a:endParaRPr lang="en-US" sz="2100" b="1" kern="1200">
              <a:solidFill>
                <a:srgbClr val="000000"/>
              </a:solidFill>
              <a:latin typeface="Trebuchet MS" pitchFamily="34" charset="0"/>
              <a:ea typeface="+mn-ea"/>
              <a:cs typeface="+mn-cs"/>
            </a:endParaRPr>
          </a:p>
        </p:txBody>
      </p:sp>
      <p:sp>
        <p:nvSpPr>
          <p:cNvPr id="11" name="TextBox 10"/>
          <p:cNvSpPr txBox="1"/>
          <p:nvPr/>
        </p:nvSpPr>
        <p:spPr>
          <a:xfrm>
            <a:off x="7596336" y="6577607"/>
            <a:ext cx="2016224"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2" name="Slide Number Placeholder 1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16153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7 -0.00023 C 0.16701 -0.00393 0.33403 -0.00741 0.33264 -0.00347 C 0.33125 0.0007 -0.0099 0.01667 -0.00816 0.02384 C -0.00642 0.03125 0.34306 0.03334 0.34306 0.04051 C 0.34306 0.04746 -0.00938 0.05718 -0.00816 0.06621 C -0.00694 0.07523 0.35312 0.0838 0.35 0.09514 C 0.34687 0.10648 -0.02622 0.12616 -0.02674 0.13449 C -0.02726 0.14306 0.34618 0.14005 0.34653 0.14514 C 0.34687 0.15046 -0.025 0.15903 -0.02448 0.16621 C -0.02396 0.17338 0.34878 0.18171 0.35 0.18912 C 0.35121 0.19653 -0.01701 0.20209 -0.01754 0.21181 C -0.01806 0.22153 0.34549 0.24074 0.34653 0.24815 C 0.34757 0.25556 -0.01094 0.25255 -0.01163 0.25718 C -0.01233 0.26204 0.34184 0.27084 0.34201 0.27685 C 0.34219 0.2831 -0.01233 0.28889 -0.01042 0.29375 C -0.00851 0.29838 0.35451 0.29838 0.35365 0.30579 C 0.35295 0.31343 -0.01458 0.33426 -0.0151 0.33912 C -0.01563 0.34398 0.28924 0.33519 0.35 0.33449 " pathEditMode="relative" rAng="0" ptsTypes="aaaaaaaaaaaaaaaaaA">
                                      <p:cBhvr>
                                        <p:cTn id="6" dur="5000" fill="hold"/>
                                        <p:tgtEl>
                                          <p:spTgt spid="21"/>
                                        </p:tgtEl>
                                        <p:attrNameLst>
                                          <p:attrName>ppt_x</p:attrName>
                                          <p:attrName>ppt_y</p:attrName>
                                        </p:attrNameLst>
                                      </p:cBhvr>
                                      <p:rCtr x="16300" y="1690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4.16667E-6 1.48148E-6 C 0.16527 -0.00625 0.33072 -0.0125 0.32552 -0.00764 C 0.32031 -0.00278 -0.03091 0.02245 -0.03143 0.0294 C -0.03195 0.03634 0.32187 0.02708 0.32204 0.03426 C 0.32222 0.04143 -0.029 0.06551 -0.03021 0.07292 C -0.03143 0.08032 0.31753 0.07222 0.3151 0.07917 C 0.31267 0.08611 -0.04827 0.10463 -0.04532 0.11481 C -0.04237 0.125 0.33125 0.13218 0.33246 0.13958 C 0.33368 0.14699 -0.03803 0.15301 -0.03837 0.15972 C -0.03872 0.16643 0.33055 0.16898 0.3302 0.17986 C 0.32986 0.19074 -0.03976 0.21551 -0.0408 0.22477 C -0.04184 0.23403 0.32638 0.22616 0.3243 0.23565 C 0.32222 0.24514 -0.0533 0.27593 -0.05348 0.28218 C -0.05365 0.28843 0.26041 0.27454 0.32326 0.27292 " pathEditMode="relative" ptsTypes="aaaaaaaaaaaaaA">
                                      <p:cBhvr>
                                        <p:cTn id="14" dur="3000" fill="hold"/>
                                        <p:tgtEl>
                                          <p:spTgt spid="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7" grpId="0" animBg="1"/>
      <p:bldP spid="27"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Grp="1" noChangeArrowheads="1"/>
          </p:cNvSpPr>
          <p:nvPr>
            <p:ph type="title"/>
          </p:nvPr>
        </p:nvSpPr>
        <p:spPr/>
        <p:txBody>
          <a:bodyPr/>
          <a:lstStyle/>
          <a:p>
            <a:r>
              <a:rPr lang="en-US"/>
              <a:t>Support vector machines</a:t>
            </a:r>
          </a:p>
        </p:txBody>
      </p:sp>
      <p:sp>
        <p:nvSpPr>
          <p:cNvPr id="1104899" name="Rectangle 3"/>
          <p:cNvSpPr>
            <a:spLocks noGrp="1" noChangeArrowheads="1"/>
          </p:cNvSpPr>
          <p:nvPr>
            <p:ph type="body" idx="1"/>
          </p:nvPr>
        </p:nvSpPr>
        <p:spPr>
          <a:xfrm>
            <a:off x="685800" y="914400"/>
            <a:ext cx="7772400" cy="685800"/>
          </a:xfrm>
        </p:spPr>
        <p:txBody>
          <a:bodyPr/>
          <a:lstStyle/>
          <a:p>
            <a:pPr>
              <a:buFontTx/>
              <a:buChar char="•"/>
            </a:pPr>
            <a:r>
              <a:rPr lang="en-US" sz="2000" dirty="0" smtClean="0"/>
              <a:t>Want line that maximizes the margin.</a:t>
            </a:r>
            <a:endParaRPr lang="en-US" sz="2000" dirty="0"/>
          </a:p>
        </p:txBody>
      </p:sp>
      <p:graphicFrame>
        <p:nvGraphicFramePr>
          <p:cNvPr id="1104900" name="Object 4"/>
          <p:cNvGraphicFramePr>
            <a:graphicFrameLocks noGrp="1" noChangeAspect="1"/>
          </p:cNvGraphicFramePr>
          <p:nvPr>
            <p:ph sz="half" idx="4294967295"/>
          </p:nvPr>
        </p:nvGraphicFramePr>
        <p:xfrm>
          <a:off x="4776788" y="2057400"/>
          <a:ext cx="4367212" cy="854075"/>
        </p:xfrm>
        <a:graphic>
          <a:graphicData uri="http://schemas.openxmlformats.org/presentationml/2006/ole">
            <mc:AlternateContent xmlns:mc="http://schemas.openxmlformats.org/markup-compatibility/2006">
              <mc:Choice xmlns:v="urn:schemas-microsoft-com:vml" Requires="v">
                <p:oleObj spid="_x0000_s1000815" name="Equation" r:id="rId4" imgW="2336760" imgH="457200" progId="Equation.3">
                  <p:embed/>
                </p:oleObj>
              </mc:Choice>
              <mc:Fallback>
                <p:oleObj name="Equation" r:id="rId4" imgW="2336760" imgH="457200" progId="Equation.3">
                  <p:embed/>
                  <p:pic>
                    <p:nvPicPr>
                      <p:cNvPr id="0" name="Picture 3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057400"/>
                        <a:ext cx="4367212" cy="8540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104902" name="Oval 6"/>
          <p:cNvSpPr>
            <a:spLocks noChangeArrowheads="1"/>
          </p:cNvSpPr>
          <p:nvPr/>
        </p:nvSpPr>
        <p:spPr bwMode="auto">
          <a:xfrm>
            <a:off x="658813" y="3614738"/>
            <a:ext cx="125412"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3" name="Oval 7"/>
          <p:cNvSpPr>
            <a:spLocks noChangeArrowheads="1"/>
          </p:cNvSpPr>
          <p:nvPr/>
        </p:nvSpPr>
        <p:spPr bwMode="auto">
          <a:xfrm>
            <a:off x="1227138" y="3676650"/>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4" name="Oval 8"/>
          <p:cNvSpPr>
            <a:spLocks noChangeArrowheads="1"/>
          </p:cNvSpPr>
          <p:nvPr/>
        </p:nvSpPr>
        <p:spPr bwMode="auto">
          <a:xfrm>
            <a:off x="1227138" y="4232275"/>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5" name="Oval 9"/>
          <p:cNvSpPr>
            <a:spLocks noChangeArrowheads="1"/>
          </p:cNvSpPr>
          <p:nvPr/>
        </p:nvSpPr>
        <p:spPr bwMode="auto">
          <a:xfrm>
            <a:off x="595313" y="3860800"/>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6" name="Oval 10"/>
          <p:cNvSpPr>
            <a:spLocks noChangeArrowheads="1"/>
          </p:cNvSpPr>
          <p:nvPr/>
        </p:nvSpPr>
        <p:spPr bwMode="auto">
          <a:xfrm>
            <a:off x="2555875" y="28733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7" name="Oval 11"/>
          <p:cNvSpPr>
            <a:spLocks noChangeArrowheads="1"/>
          </p:cNvSpPr>
          <p:nvPr/>
        </p:nvSpPr>
        <p:spPr bwMode="auto">
          <a:xfrm>
            <a:off x="3187700" y="3121025"/>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8" name="Oval 12"/>
          <p:cNvSpPr>
            <a:spLocks noChangeArrowheads="1"/>
          </p:cNvSpPr>
          <p:nvPr/>
        </p:nvSpPr>
        <p:spPr bwMode="auto">
          <a:xfrm>
            <a:off x="3378200" y="3676650"/>
            <a:ext cx="125413"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9" name="Oval 13"/>
          <p:cNvSpPr>
            <a:spLocks noChangeArrowheads="1"/>
          </p:cNvSpPr>
          <p:nvPr/>
        </p:nvSpPr>
        <p:spPr bwMode="auto">
          <a:xfrm>
            <a:off x="2176463" y="2627313"/>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0" name="Oval 14"/>
          <p:cNvSpPr>
            <a:spLocks noChangeArrowheads="1"/>
          </p:cNvSpPr>
          <p:nvPr/>
        </p:nvSpPr>
        <p:spPr bwMode="auto">
          <a:xfrm>
            <a:off x="3883025" y="4292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1" name="Oval 15"/>
          <p:cNvSpPr>
            <a:spLocks noChangeArrowheads="1"/>
          </p:cNvSpPr>
          <p:nvPr/>
        </p:nvSpPr>
        <p:spPr bwMode="auto">
          <a:xfrm>
            <a:off x="4073525" y="3367088"/>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2" name="Oval 16"/>
          <p:cNvSpPr>
            <a:spLocks noChangeArrowheads="1"/>
          </p:cNvSpPr>
          <p:nvPr/>
        </p:nvSpPr>
        <p:spPr bwMode="auto">
          <a:xfrm>
            <a:off x="1860550" y="5033963"/>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3" name="Oval 17"/>
          <p:cNvSpPr>
            <a:spLocks noChangeArrowheads="1"/>
          </p:cNvSpPr>
          <p:nvPr/>
        </p:nvSpPr>
        <p:spPr bwMode="auto">
          <a:xfrm>
            <a:off x="3378200" y="24415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4" name="Oval 18"/>
          <p:cNvSpPr>
            <a:spLocks noChangeArrowheads="1"/>
          </p:cNvSpPr>
          <p:nvPr/>
        </p:nvSpPr>
        <p:spPr bwMode="auto">
          <a:xfrm>
            <a:off x="4452938" y="4108450"/>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5" name="Line 19"/>
          <p:cNvSpPr>
            <a:spLocks noChangeShapeType="1"/>
          </p:cNvSpPr>
          <p:nvPr/>
        </p:nvSpPr>
        <p:spPr bwMode="auto">
          <a:xfrm>
            <a:off x="1417638" y="2441575"/>
            <a:ext cx="2276475" cy="2962275"/>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6" name="Oval 20"/>
          <p:cNvSpPr>
            <a:spLocks noChangeArrowheads="1"/>
          </p:cNvSpPr>
          <p:nvPr/>
        </p:nvSpPr>
        <p:spPr bwMode="auto">
          <a:xfrm>
            <a:off x="2428875" y="2133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7" name="Oval 21"/>
          <p:cNvSpPr>
            <a:spLocks noChangeArrowheads="1"/>
          </p:cNvSpPr>
          <p:nvPr/>
        </p:nvSpPr>
        <p:spPr bwMode="auto">
          <a:xfrm>
            <a:off x="2555875" y="5403850"/>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8" name="Line 22"/>
          <p:cNvSpPr>
            <a:spLocks noChangeShapeType="1"/>
          </p:cNvSpPr>
          <p:nvPr/>
        </p:nvSpPr>
        <p:spPr bwMode="auto">
          <a:xfrm>
            <a:off x="1101725" y="2689225"/>
            <a:ext cx="2276475" cy="2962275"/>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9" name="Line 23"/>
          <p:cNvSpPr>
            <a:spLocks noChangeShapeType="1"/>
          </p:cNvSpPr>
          <p:nvPr/>
        </p:nvSpPr>
        <p:spPr bwMode="auto">
          <a:xfrm>
            <a:off x="1733550" y="2257425"/>
            <a:ext cx="2212975" cy="2838450"/>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0" name="Oval 24"/>
          <p:cNvSpPr>
            <a:spLocks noChangeArrowheads="1"/>
          </p:cNvSpPr>
          <p:nvPr/>
        </p:nvSpPr>
        <p:spPr bwMode="auto">
          <a:xfrm>
            <a:off x="1860550" y="3738563"/>
            <a:ext cx="125413" cy="122237"/>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1" name="Oval 25"/>
          <p:cNvSpPr>
            <a:spLocks noChangeArrowheads="1"/>
          </p:cNvSpPr>
          <p:nvPr/>
        </p:nvSpPr>
        <p:spPr bwMode="auto">
          <a:xfrm>
            <a:off x="2365375" y="4416425"/>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2" name="Oval 26"/>
          <p:cNvSpPr>
            <a:spLocks noChangeArrowheads="1"/>
          </p:cNvSpPr>
          <p:nvPr/>
        </p:nvSpPr>
        <p:spPr bwMode="auto">
          <a:xfrm>
            <a:off x="2808288" y="3676650"/>
            <a:ext cx="127000"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3" name="Line 27"/>
          <p:cNvSpPr>
            <a:spLocks noChangeShapeType="1"/>
          </p:cNvSpPr>
          <p:nvPr/>
        </p:nvSpPr>
        <p:spPr bwMode="auto">
          <a:xfrm flipV="1">
            <a:off x="3378200" y="5157788"/>
            <a:ext cx="631825" cy="493712"/>
          </a:xfrm>
          <a:prstGeom prst="line">
            <a:avLst/>
          </a:prstGeom>
          <a:noFill/>
          <a:ln w="38100">
            <a:solidFill>
              <a:srgbClr val="00B050"/>
            </a:solidFill>
            <a:round/>
            <a:headEnd type="stealth" w="med" len="med"/>
            <a:tailEnd type="stealth" w="med" len="me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4" name="Freeform 28"/>
          <p:cNvSpPr>
            <a:spLocks/>
          </p:cNvSpPr>
          <p:nvPr/>
        </p:nvSpPr>
        <p:spPr bwMode="auto">
          <a:xfrm>
            <a:off x="815975" y="3984625"/>
            <a:ext cx="1044575" cy="1406525"/>
          </a:xfrm>
          <a:custGeom>
            <a:avLst/>
            <a:gdLst/>
            <a:ahLst/>
            <a:cxnLst>
              <a:cxn ang="0">
                <a:pos x="792" y="0"/>
              </a:cxn>
              <a:cxn ang="0">
                <a:pos x="408" y="720"/>
              </a:cxn>
              <a:cxn ang="0">
                <a:pos x="0" y="1094"/>
              </a:cxn>
            </a:cxnLst>
            <a:rect l="0" t="0" r="r" b="b"/>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5" name="Freeform 29"/>
          <p:cNvSpPr>
            <a:spLocks/>
          </p:cNvSpPr>
          <p:nvPr/>
        </p:nvSpPr>
        <p:spPr bwMode="auto">
          <a:xfrm>
            <a:off x="784225" y="4664075"/>
            <a:ext cx="1517650" cy="739775"/>
          </a:xfrm>
          <a:custGeom>
            <a:avLst/>
            <a:gdLst/>
            <a:ahLst/>
            <a:cxnLst>
              <a:cxn ang="0">
                <a:pos x="1152" y="0"/>
              </a:cxn>
              <a:cxn ang="0">
                <a:pos x="559" y="329"/>
              </a:cxn>
              <a:cxn ang="0">
                <a:pos x="0" y="576"/>
              </a:cxn>
            </a:cxnLst>
            <a:rect l="0" t="0" r="r" b="b"/>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6" name="Freeform 30"/>
          <p:cNvSpPr>
            <a:spLocks/>
          </p:cNvSpPr>
          <p:nvPr/>
        </p:nvSpPr>
        <p:spPr bwMode="auto">
          <a:xfrm>
            <a:off x="815975" y="3922713"/>
            <a:ext cx="1865313" cy="1468437"/>
          </a:xfrm>
          <a:custGeom>
            <a:avLst/>
            <a:gdLst/>
            <a:ahLst/>
            <a:cxnLst>
              <a:cxn ang="0">
                <a:pos x="1416" y="0"/>
              </a:cxn>
              <a:cxn ang="0">
                <a:pos x="699" y="669"/>
              </a:cxn>
              <a:cxn ang="0">
                <a:pos x="0" y="1142"/>
              </a:cxn>
            </a:cxnLst>
            <a:rect l="0" t="0" r="r" b="b"/>
            <a:pathLst>
              <a:path w="1416" h="1142">
                <a:moveTo>
                  <a:pt x="1416" y="0"/>
                </a:moveTo>
                <a:cubicBezTo>
                  <a:pt x="1297" y="111"/>
                  <a:pt x="935" y="479"/>
                  <a:pt x="699" y="669"/>
                </a:cubicBezTo>
                <a:cubicBezTo>
                  <a:pt x="463" y="859"/>
                  <a:pt x="146" y="1044"/>
                  <a:pt x="0" y="1142"/>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7" name="Text Box 31"/>
          <p:cNvSpPr txBox="1">
            <a:spLocks noChangeArrowheads="1"/>
          </p:cNvSpPr>
          <p:nvPr/>
        </p:nvSpPr>
        <p:spPr bwMode="auto">
          <a:xfrm>
            <a:off x="76200" y="5359400"/>
            <a:ext cx="1960563"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a:solidFill>
                  <a:srgbClr val="000000"/>
                </a:solidFill>
                <a:cs typeface="Arial" pitchFamily="34" charset="0"/>
              </a:rPr>
              <a:t>Support vectors</a:t>
            </a:r>
          </a:p>
        </p:txBody>
      </p:sp>
      <p:sp>
        <p:nvSpPr>
          <p:cNvPr id="1104928" name="Oval 32"/>
          <p:cNvSpPr>
            <a:spLocks noChangeArrowheads="1"/>
          </p:cNvSpPr>
          <p:nvPr/>
        </p:nvSpPr>
        <p:spPr bwMode="auto">
          <a:xfrm>
            <a:off x="1733550" y="3614738"/>
            <a:ext cx="379413" cy="369887"/>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9" name="Oval 33"/>
          <p:cNvSpPr>
            <a:spLocks noChangeArrowheads="1"/>
          </p:cNvSpPr>
          <p:nvPr/>
        </p:nvSpPr>
        <p:spPr bwMode="auto">
          <a:xfrm>
            <a:off x="2681288" y="3552825"/>
            <a:ext cx="379412" cy="369888"/>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0" name="Oval 34"/>
          <p:cNvSpPr>
            <a:spLocks noChangeArrowheads="1"/>
          </p:cNvSpPr>
          <p:nvPr/>
        </p:nvSpPr>
        <p:spPr bwMode="auto">
          <a:xfrm>
            <a:off x="2239963" y="4292600"/>
            <a:ext cx="379412" cy="371475"/>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5" name="Text Box 39"/>
          <p:cNvSpPr txBox="1">
            <a:spLocks noChangeArrowheads="1"/>
          </p:cNvSpPr>
          <p:nvPr/>
        </p:nvSpPr>
        <p:spPr bwMode="auto">
          <a:xfrm>
            <a:off x="4724400" y="3154363"/>
            <a:ext cx="2971800" cy="396875"/>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a:solidFill>
                  <a:srgbClr val="000000"/>
                </a:solidFill>
                <a:cs typeface="Arial" pitchFamily="34" charset="0"/>
              </a:rPr>
              <a:t>For </a:t>
            </a:r>
            <a:r>
              <a:rPr lang="en-US" sz="2000" dirty="0" smtClean="0">
                <a:solidFill>
                  <a:srgbClr val="000000"/>
                </a:solidFill>
                <a:cs typeface="Arial" pitchFamily="34" charset="0"/>
              </a:rPr>
              <a:t>support </a:t>
            </a:r>
            <a:r>
              <a:rPr lang="en-US" sz="2000" dirty="0">
                <a:solidFill>
                  <a:srgbClr val="000000"/>
                </a:solidFill>
                <a:cs typeface="Arial" pitchFamily="34" charset="0"/>
              </a:rPr>
              <a:t>vectors, </a:t>
            </a:r>
          </a:p>
        </p:txBody>
      </p:sp>
      <p:graphicFrame>
        <p:nvGraphicFramePr>
          <p:cNvPr id="1104936" name="Object 40"/>
          <p:cNvGraphicFramePr>
            <a:graphicFrameLocks noGrp="1" noChangeAspect="1"/>
          </p:cNvGraphicFramePr>
          <p:nvPr>
            <p:ph sz="half" idx="4294967295"/>
          </p:nvPr>
        </p:nvGraphicFramePr>
        <p:xfrm>
          <a:off x="7391400" y="3124200"/>
          <a:ext cx="1752600" cy="457200"/>
        </p:xfrm>
        <a:graphic>
          <a:graphicData uri="http://schemas.openxmlformats.org/presentationml/2006/ole">
            <mc:AlternateContent xmlns:mc="http://schemas.openxmlformats.org/markup-compatibility/2006">
              <mc:Choice xmlns:v="urn:schemas-microsoft-com:vml" Requires="v">
                <p:oleObj spid="_x0000_s1000816" name="Equation" r:id="rId6" imgW="876240" imgH="228600" progId="Equation.3">
                  <p:embed/>
                </p:oleObj>
              </mc:Choice>
              <mc:Fallback>
                <p:oleObj name="Equation" r:id="rId6" imgW="876240" imgH="228600" progId="Equation.3">
                  <p:embed/>
                  <p:pic>
                    <p:nvPicPr>
                      <p:cNvPr id="0" name="Picture 3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3124200"/>
                        <a:ext cx="1752600" cy="457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1" name="Text Box 9"/>
          <p:cNvSpPr txBox="1">
            <a:spLocks noChangeArrowheads="1"/>
          </p:cNvSpPr>
          <p:nvPr/>
        </p:nvSpPr>
        <p:spPr bwMode="auto">
          <a:xfrm rot="3054962">
            <a:off x="-32585" y="2024161"/>
            <a:ext cx="1493838" cy="430887"/>
          </a:xfrm>
          <a:prstGeom prst="rect">
            <a:avLst/>
          </a:prstGeom>
          <a:noFill/>
          <a:ln w="19050" algn="ctr">
            <a:noFill/>
            <a:miter lim="800000"/>
            <a:headEnd/>
            <a:tailEnd/>
          </a:ln>
        </p:spPr>
        <p:txBody>
          <a:bodyPr>
            <a:spAutoFit/>
          </a:bodyPr>
          <a:lstStyle/>
          <a:p>
            <a:pPr marL="342900" indent="-342900" algn="ctr" fontAlgn="base">
              <a:spcBef>
                <a:spcPct val="50000"/>
              </a:spcBef>
              <a:spcAft>
                <a:spcPct val="0"/>
              </a:spcAft>
              <a:buClr>
                <a:srgbClr val="000000"/>
              </a:buClr>
            </a:pPr>
            <a:r>
              <a:rPr lang="en-US" altLang="zh-CN" sz="2200" dirty="0" err="1">
                <a:solidFill>
                  <a:srgbClr val="002060"/>
                </a:solidFill>
                <a:latin typeface="Tahoma" pitchFamily="34" charset="0"/>
              </a:rPr>
              <a:t>wx+b</a:t>
            </a:r>
            <a:r>
              <a:rPr lang="en-US" altLang="zh-CN" sz="2200" dirty="0">
                <a:solidFill>
                  <a:srgbClr val="002060"/>
                </a:solidFill>
                <a:latin typeface="Tahoma" pitchFamily="34" charset="0"/>
              </a:rPr>
              <a:t>=-1</a:t>
            </a:r>
          </a:p>
        </p:txBody>
      </p:sp>
      <p:sp>
        <p:nvSpPr>
          <p:cNvPr id="42" name="Text Box 10"/>
          <p:cNvSpPr txBox="1">
            <a:spLocks noChangeArrowheads="1"/>
          </p:cNvSpPr>
          <p:nvPr/>
        </p:nvSpPr>
        <p:spPr bwMode="auto">
          <a:xfrm rot="3244702">
            <a:off x="246239" y="1646964"/>
            <a:ext cx="1486741"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a:solidFill>
                  <a:srgbClr val="000000"/>
                </a:solidFill>
                <a:latin typeface="Tahoma" pitchFamily="34" charset="0"/>
              </a:rPr>
              <a:t>wx+b</a:t>
            </a:r>
            <a:r>
              <a:rPr lang="en-US" altLang="zh-CN" sz="2200" dirty="0">
                <a:solidFill>
                  <a:srgbClr val="000000"/>
                </a:solidFill>
                <a:latin typeface="Tahoma" pitchFamily="34" charset="0"/>
              </a:rPr>
              <a:t>=0</a:t>
            </a:r>
          </a:p>
        </p:txBody>
      </p:sp>
      <p:sp>
        <p:nvSpPr>
          <p:cNvPr id="43" name="Text Box 11"/>
          <p:cNvSpPr txBox="1">
            <a:spLocks noChangeArrowheads="1"/>
          </p:cNvSpPr>
          <p:nvPr/>
        </p:nvSpPr>
        <p:spPr bwMode="auto">
          <a:xfrm rot="3198884">
            <a:off x="620918" y="1545260"/>
            <a:ext cx="1559204"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a:solidFill>
                  <a:srgbClr val="C00000"/>
                </a:solidFill>
                <a:latin typeface="Tahoma" pitchFamily="34" charset="0"/>
              </a:rPr>
              <a:t>wx+b</a:t>
            </a:r>
            <a:r>
              <a:rPr lang="en-US" altLang="zh-CN" sz="2200" dirty="0">
                <a:solidFill>
                  <a:srgbClr val="C00000"/>
                </a:solidFill>
                <a:latin typeface="Tahoma" pitchFamily="34" charset="0"/>
              </a:rPr>
              <a:t>=1</a:t>
            </a:r>
          </a:p>
        </p:txBody>
      </p:sp>
      <p:sp>
        <p:nvSpPr>
          <p:cNvPr id="44" name="Oval 15"/>
          <p:cNvSpPr>
            <a:spLocks noChangeArrowheads="1"/>
          </p:cNvSpPr>
          <p:nvPr/>
        </p:nvSpPr>
        <p:spPr bwMode="auto">
          <a:xfrm>
            <a:off x="4073525" y="3367088"/>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45" name="Oval 18"/>
          <p:cNvSpPr>
            <a:spLocks noChangeArrowheads="1"/>
          </p:cNvSpPr>
          <p:nvPr/>
        </p:nvSpPr>
        <p:spPr bwMode="auto">
          <a:xfrm>
            <a:off x="4452938" y="4108450"/>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46" name="Text Box 36"/>
          <p:cNvSpPr txBox="1">
            <a:spLocks noChangeArrowheads="1"/>
          </p:cNvSpPr>
          <p:nvPr/>
        </p:nvSpPr>
        <p:spPr bwMode="auto">
          <a:xfrm>
            <a:off x="4724400" y="3886200"/>
            <a:ext cx="2971800" cy="701675"/>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a:solidFill>
                  <a:srgbClr val="000000"/>
                </a:solidFill>
                <a:cs typeface="Arial" pitchFamily="34" charset="0"/>
              </a:rPr>
              <a:t>Distance between point and </a:t>
            </a:r>
            <a:r>
              <a:rPr lang="en-US" sz="2000" dirty="0" smtClean="0">
                <a:solidFill>
                  <a:srgbClr val="000000"/>
                </a:solidFill>
                <a:cs typeface="Arial" pitchFamily="34" charset="0"/>
              </a:rPr>
              <a:t>line:</a:t>
            </a:r>
            <a:endParaRPr lang="en-US" sz="2000" dirty="0">
              <a:solidFill>
                <a:srgbClr val="000000"/>
              </a:solidFill>
              <a:cs typeface="Arial" pitchFamily="34" charset="0"/>
            </a:endParaRPr>
          </a:p>
        </p:txBody>
      </p:sp>
      <p:graphicFrame>
        <p:nvGraphicFramePr>
          <p:cNvPr id="47" name="Object 37"/>
          <p:cNvGraphicFramePr>
            <a:graphicFrameLocks noChangeAspect="1"/>
          </p:cNvGraphicFramePr>
          <p:nvPr/>
        </p:nvGraphicFramePr>
        <p:xfrm>
          <a:off x="7848600" y="3870325"/>
          <a:ext cx="1295400" cy="777875"/>
        </p:xfrm>
        <a:graphic>
          <a:graphicData uri="http://schemas.openxmlformats.org/presentationml/2006/ole">
            <mc:AlternateContent xmlns:mc="http://schemas.openxmlformats.org/markup-compatibility/2006">
              <mc:Choice xmlns:v="urn:schemas-microsoft-com:vml" Requires="v">
                <p:oleObj spid="_x0000_s1000817" name="Equation" r:id="rId8" imgW="698400" imgH="419040" progId="Equation.3">
                  <p:embed/>
                </p:oleObj>
              </mc:Choice>
              <mc:Fallback>
                <p:oleObj name="Equation" r:id="rId8" imgW="698400" imgH="419040" progId="Equation.3">
                  <p:embed/>
                  <p:pic>
                    <p:nvPicPr>
                      <p:cNvPr id="0"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8600" y="3870325"/>
                        <a:ext cx="1295400" cy="7778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8" name="Text Box 42"/>
          <p:cNvSpPr txBox="1">
            <a:spLocks noChangeArrowheads="1"/>
          </p:cNvSpPr>
          <p:nvPr/>
        </p:nvSpPr>
        <p:spPr bwMode="auto">
          <a:xfrm>
            <a:off x="4724400" y="4876800"/>
            <a:ext cx="4114800" cy="457200"/>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a:solidFill>
                  <a:srgbClr val="000000"/>
                </a:solidFill>
                <a:cs typeface="Arial" pitchFamily="34" charset="0"/>
              </a:rPr>
              <a:t>Therefore, the margin is  </a:t>
            </a:r>
            <a:r>
              <a:rPr lang="en-US" sz="2400">
                <a:solidFill>
                  <a:srgbClr val="000000"/>
                </a:solidFill>
                <a:latin typeface="Times New Roman" pitchFamily="18" charset="0"/>
                <a:cs typeface="Arial" pitchFamily="34" charset="0"/>
              </a:rPr>
              <a:t>2 / ||</a:t>
            </a:r>
            <a:r>
              <a:rPr lang="en-US" sz="2400" b="1">
                <a:solidFill>
                  <a:srgbClr val="000000"/>
                </a:solidFill>
                <a:latin typeface="Times New Roman" pitchFamily="18" charset="0"/>
                <a:cs typeface="Arial" pitchFamily="34" charset="0"/>
              </a:rPr>
              <a:t>w</a:t>
            </a:r>
            <a:r>
              <a:rPr lang="en-US" sz="2400">
                <a:solidFill>
                  <a:srgbClr val="000000"/>
                </a:solidFill>
                <a:latin typeface="Times New Roman" pitchFamily="18" charset="0"/>
                <a:cs typeface="Arial" pitchFamily="34" charset="0"/>
              </a:rPr>
              <a:t>||</a:t>
            </a:r>
            <a:r>
              <a:rPr lang="en-US" sz="2000">
                <a:solidFill>
                  <a:srgbClr val="000000"/>
                </a:solidFill>
                <a:latin typeface="Times New Roman" pitchFamily="18" charset="0"/>
                <a:cs typeface="Arial" pitchFamily="34" charset="0"/>
              </a:rPr>
              <a:t> </a:t>
            </a:r>
          </a:p>
        </p:txBody>
      </p:sp>
      <p:sp>
        <p:nvSpPr>
          <p:cNvPr id="49" name="Rectangle 5"/>
          <p:cNvSpPr>
            <a:spLocks noChangeArrowheads="1"/>
          </p:cNvSpPr>
          <p:nvPr/>
        </p:nvSpPr>
        <p:spPr bwMode="auto">
          <a:xfrm>
            <a:off x="3472134" y="5410200"/>
            <a:ext cx="1252266" cy="40011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smtClean="0">
                <a:solidFill>
                  <a:srgbClr val="000000"/>
                </a:solidFill>
                <a:cs typeface="Arial" pitchFamily="34" charset="0"/>
              </a:rPr>
              <a:t>Margin M</a:t>
            </a:r>
            <a:endParaRPr lang="en-US" sz="2000" dirty="0">
              <a:solidFill>
                <a:srgbClr val="000000"/>
              </a:solidFill>
              <a:cs typeface="Arial" pitchFamily="34" charset="0"/>
            </a:endParaRPr>
          </a:p>
        </p:txBody>
      </p:sp>
      <p:sp>
        <p:nvSpPr>
          <p:cNvPr id="50" name="Slide Number Placeholder 49"/>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50</a:t>
            </a:fld>
            <a:endParaRPr lang="en-US">
              <a:solidFill>
                <a:srgbClr val="000000"/>
              </a:solidFill>
              <a:cs typeface="Arial" pitchFamily="34" charset="0"/>
            </a:endParaRPr>
          </a:p>
        </p:txBody>
      </p:sp>
    </p:spTree>
    <p:extLst>
      <p:ext uri="{BB962C8B-B14F-4D97-AF65-F5344CB8AC3E}">
        <p14:creationId xmlns:p14="http://schemas.microsoft.com/office/powerpoint/2010/main" val="161112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a:xfrm>
            <a:off x="533400" y="76200"/>
            <a:ext cx="8458200" cy="838200"/>
          </a:xfrm>
        </p:spPr>
        <p:txBody>
          <a:bodyPr/>
          <a:lstStyle/>
          <a:p>
            <a:r>
              <a:rPr lang="en-US" dirty="0"/>
              <a:t>Finding the maximum margin </a:t>
            </a:r>
            <a:r>
              <a:rPr lang="en-US" dirty="0" smtClean="0"/>
              <a:t>line</a:t>
            </a:r>
            <a:endParaRPr lang="en-US" dirty="0"/>
          </a:p>
        </p:txBody>
      </p:sp>
      <p:sp>
        <p:nvSpPr>
          <p:cNvPr id="991235" name="Rectangle 3"/>
          <p:cNvSpPr>
            <a:spLocks noGrp="1" noChangeArrowheads="1"/>
          </p:cNvSpPr>
          <p:nvPr>
            <p:ph type="body" idx="1"/>
          </p:nvPr>
        </p:nvSpPr>
        <p:spPr/>
        <p:txBody>
          <a:bodyPr/>
          <a:lstStyle/>
          <a:p>
            <a:pPr marL="533400" indent="-533400">
              <a:buFontTx/>
              <a:buAutoNum type="arabicPeriod"/>
            </a:pPr>
            <a:r>
              <a:rPr lang="en-US" dirty="0"/>
              <a:t>Maximize margin </a:t>
            </a:r>
            <a:r>
              <a:rPr lang="en-US" dirty="0">
                <a:latin typeface="Times New Roman" pitchFamily="18" charset="0"/>
              </a:rPr>
              <a:t>2/||</a:t>
            </a:r>
            <a:r>
              <a:rPr lang="en-US" b="1" dirty="0">
                <a:latin typeface="Times New Roman" pitchFamily="18" charset="0"/>
              </a:rPr>
              <a:t>w</a:t>
            </a:r>
            <a:r>
              <a:rPr lang="en-US" dirty="0">
                <a:latin typeface="Times New Roman" pitchFamily="18" charset="0"/>
              </a:rPr>
              <a:t>||</a:t>
            </a:r>
          </a:p>
          <a:p>
            <a:pPr marL="533400" indent="-533400">
              <a:buFontTx/>
              <a:buAutoNum type="arabicPeriod"/>
            </a:pPr>
            <a:r>
              <a:rPr lang="en-US" dirty="0"/>
              <a:t>Correctly classify all training </a:t>
            </a:r>
            <a:r>
              <a:rPr lang="en-US" dirty="0" smtClean="0"/>
              <a:t>data points:</a:t>
            </a:r>
            <a:r>
              <a:rPr lang="en-US" dirty="0"/>
              <a:t/>
            </a:r>
            <a:br>
              <a:rPr lang="en-US" dirty="0"/>
            </a:br>
            <a:r>
              <a:rPr lang="en-US" dirty="0"/>
              <a:t/>
            </a:r>
            <a:br>
              <a:rPr lang="en-US" dirty="0"/>
            </a:br>
            <a:r>
              <a:rPr lang="en-US" i="1" dirty="0">
                <a:latin typeface="Times New Roman" pitchFamily="18" charset="0"/>
              </a:rPr>
              <a:t/>
            </a:r>
            <a:br>
              <a:rPr lang="en-US" i="1" dirty="0">
                <a:latin typeface="Times New Roman" pitchFamily="18" charset="0"/>
              </a:rPr>
            </a:br>
            <a:r>
              <a:rPr lang="en-US" i="1" dirty="0">
                <a:latin typeface="Times New Roman" pitchFamily="18" charset="0"/>
              </a:rPr>
              <a:t/>
            </a:r>
            <a:br>
              <a:rPr lang="en-US" i="1" dirty="0">
                <a:latin typeface="Times New Roman" pitchFamily="18" charset="0"/>
              </a:rPr>
            </a:br>
            <a:endParaRPr lang="en-US" sz="800" dirty="0">
              <a:latin typeface="Times New Roman" pitchFamily="18" charset="0"/>
              <a:cs typeface="Arial" pitchFamily="34" charset="0"/>
            </a:endParaRPr>
          </a:p>
          <a:p>
            <a:pPr marL="533400" indent="-533400"/>
            <a:r>
              <a:rPr lang="en-US" i="1" dirty="0">
                <a:cs typeface="Arial" pitchFamily="34" charset="0"/>
              </a:rPr>
              <a:t>Quadratic optimization problem</a:t>
            </a:r>
            <a:r>
              <a:rPr lang="en-US" dirty="0">
                <a:cs typeface="Arial" pitchFamily="34" charset="0"/>
              </a:rPr>
              <a:t>:</a:t>
            </a:r>
            <a:br>
              <a:rPr lang="en-US" dirty="0">
                <a:cs typeface="Arial" pitchFamily="34" charset="0"/>
              </a:rPr>
            </a:br>
            <a:endParaRPr lang="en-US" dirty="0">
              <a:cs typeface="Arial" pitchFamily="34" charset="0"/>
            </a:endParaRPr>
          </a:p>
          <a:p>
            <a:pPr marL="533400" indent="-533400"/>
            <a:r>
              <a:rPr lang="en-US" dirty="0">
                <a:cs typeface="Arial" pitchFamily="34" charset="0"/>
              </a:rPr>
              <a:t>		Minimize</a:t>
            </a:r>
            <a:br>
              <a:rPr lang="en-US" dirty="0">
                <a:cs typeface="Arial" pitchFamily="34" charset="0"/>
              </a:rPr>
            </a:br>
            <a:r>
              <a:rPr lang="en-US" dirty="0">
                <a:cs typeface="Arial" pitchFamily="34" charset="0"/>
              </a:rPr>
              <a:t/>
            </a:r>
            <a:br>
              <a:rPr lang="en-US" dirty="0">
                <a:cs typeface="Arial" pitchFamily="34" charset="0"/>
              </a:rPr>
            </a:br>
            <a:r>
              <a:rPr lang="en-US" dirty="0">
                <a:cs typeface="Arial" pitchFamily="34" charset="0"/>
              </a:rPr>
              <a:t>	Subject to  </a:t>
            </a:r>
            <a:r>
              <a:rPr lang="en-US" i="1" dirty="0" err="1">
                <a:latin typeface="Times New Roman" pitchFamily="18" charset="0"/>
              </a:rPr>
              <a:t>y</a:t>
            </a:r>
            <a:r>
              <a:rPr lang="en-US" i="1" baseline="-25000" dirty="0" err="1">
                <a:latin typeface="Times New Roman" pitchFamily="18" charset="0"/>
              </a:rPr>
              <a:t>i</a:t>
            </a:r>
            <a:r>
              <a:rPr lang="en-US" dirty="0">
                <a:latin typeface="Times New Roman" pitchFamily="18" charset="0"/>
              </a:rPr>
              <a:t>(</a:t>
            </a:r>
            <a:r>
              <a:rPr lang="en-US" b="1" dirty="0" err="1">
                <a:latin typeface="Times New Roman" pitchFamily="18" charset="0"/>
              </a:rPr>
              <a:t>w</a:t>
            </a:r>
            <a:r>
              <a:rPr lang="en-US" dirty="0" err="1">
                <a:latin typeface="Times New Roman" pitchFamily="18" charset="0"/>
                <a:cs typeface="Arial" pitchFamily="34" charset="0"/>
              </a:rPr>
              <a:t>·</a:t>
            </a:r>
            <a:r>
              <a:rPr lang="en-US" b="1" i="1" dirty="0" err="1">
                <a:latin typeface="Times New Roman" pitchFamily="18" charset="0"/>
                <a:cs typeface="Arial" pitchFamily="34" charset="0"/>
              </a:rPr>
              <a:t>x</a:t>
            </a:r>
            <a:r>
              <a:rPr lang="en-US" i="1" baseline="-25000" dirty="0" err="1">
                <a:latin typeface="Times New Roman" pitchFamily="18" charset="0"/>
                <a:cs typeface="Arial" pitchFamily="34" charset="0"/>
              </a:rPr>
              <a:t>i</a:t>
            </a:r>
            <a:r>
              <a:rPr lang="en-US" dirty="0" err="1">
                <a:latin typeface="Times New Roman" pitchFamily="18" charset="0"/>
                <a:cs typeface="Arial" pitchFamily="34" charset="0"/>
              </a:rPr>
              <a:t>+</a:t>
            </a:r>
            <a:r>
              <a:rPr lang="en-US" i="1" dirty="0" err="1">
                <a:latin typeface="Times New Roman" pitchFamily="18" charset="0"/>
                <a:cs typeface="Arial" pitchFamily="34" charset="0"/>
              </a:rPr>
              <a:t>b</a:t>
            </a:r>
            <a:r>
              <a:rPr lang="en-US" dirty="0">
                <a:latin typeface="Times New Roman" pitchFamily="18" charset="0"/>
                <a:cs typeface="Arial" pitchFamily="34" charset="0"/>
              </a:rPr>
              <a:t>) ≥ 1</a:t>
            </a:r>
            <a:endParaRPr lang="en-US" dirty="0">
              <a:cs typeface="Arial" pitchFamily="34" charset="0"/>
            </a:endParaRPr>
          </a:p>
          <a:p>
            <a:pPr marL="533400" indent="-533400">
              <a:buFontTx/>
              <a:buAutoNum type="arabicPeriod"/>
            </a:pPr>
            <a:endParaRPr lang="el-GR" dirty="0"/>
          </a:p>
        </p:txBody>
      </p:sp>
      <p:sp>
        <p:nvSpPr>
          <p:cNvPr id="991247" name="Text Box 15"/>
          <p:cNvSpPr txBox="1">
            <a:spLocks noChangeArrowheads="1"/>
          </p:cNvSpPr>
          <p:nvPr/>
        </p:nvSpPr>
        <p:spPr bwMode="auto">
          <a:xfrm>
            <a:off x="-76200" y="7083623"/>
            <a:ext cx="9677400" cy="307777"/>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pPr>
            <a:r>
              <a:rPr lang="en-US" sz="1400" dirty="0">
                <a:solidFill>
                  <a:srgbClr val="000000"/>
                </a:solidFill>
                <a:cs typeface="Arial" pitchFamily="34" charset="0"/>
              </a:rPr>
              <a:t>C. Burges, </a:t>
            </a:r>
            <a:r>
              <a:rPr lang="en-US" sz="1400" dirty="0">
                <a:solidFill>
                  <a:srgbClr val="000000"/>
                </a:solidFill>
                <a:cs typeface="Arial" pitchFamily="34" charset="0"/>
                <a:hlinkClick r:id="rId4"/>
              </a:rPr>
              <a:t>A Tutorial on Support Vector Machines for Pattern Recognition</a:t>
            </a:r>
            <a:r>
              <a:rPr lang="en-US" sz="1400" dirty="0">
                <a:solidFill>
                  <a:srgbClr val="000000"/>
                </a:solidFill>
                <a:cs typeface="Arial" pitchFamily="34" charset="0"/>
              </a:rPr>
              <a:t>,  Data Mining and Knowledge Discovery, 1998 </a:t>
            </a:r>
          </a:p>
        </p:txBody>
      </p:sp>
      <p:graphicFrame>
        <p:nvGraphicFramePr>
          <p:cNvPr id="991249" name="Object 17"/>
          <p:cNvGraphicFramePr>
            <a:graphicFrameLocks noGrp="1" noChangeAspect="1"/>
          </p:cNvGraphicFramePr>
          <p:nvPr>
            <p:ph sz="half" idx="4294967295"/>
          </p:nvPr>
        </p:nvGraphicFramePr>
        <p:xfrm>
          <a:off x="3352800" y="4027488"/>
          <a:ext cx="1287463" cy="1077912"/>
        </p:xfrm>
        <a:graphic>
          <a:graphicData uri="http://schemas.openxmlformats.org/presentationml/2006/ole">
            <mc:AlternateContent xmlns:mc="http://schemas.openxmlformats.org/markup-compatibility/2006">
              <mc:Choice xmlns:v="urn:schemas-microsoft-com:vml" Requires="v">
                <p:oleObj spid="_x0000_s1001719" name="Equation" r:id="rId5" imgW="469800" imgH="393480" progId="Equation.3">
                  <p:embed/>
                </p:oleObj>
              </mc:Choice>
              <mc:Fallback>
                <p:oleObj name="Equation" r:id="rId5" imgW="469800" imgH="393480" progId="Equation.3">
                  <p:embed/>
                  <p:pic>
                    <p:nvPicPr>
                      <p:cNvPr id="0" name="Picture 2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027488"/>
                        <a:ext cx="1287463" cy="10779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91251" name="Rectangle 19"/>
          <p:cNvSpPr>
            <a:spLocks noChangeArrowheads="1"/>
          </p:cNvSpPr>
          <p:nvPr/>
        </p:nvSpPr>
        <p:spPr bwMode="auto">
          <a:xfrm>
            <a:off x="1371600" y="4038600"/>
            <a:ext cx="4343400" cy="1828800"/>
          </a:xfrm>
          <a:prstGeom prst="rect">
            <a:avLst/>
          </a:prstGeom>
          <a:noFill/>
          <a:ln w="38100">
            <a:solidFill>
              <a:srgbClr val="FF0000"/>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graphicFrame>
        <p:nvGraphicFramePr>
          <p:cNvPr id="991252" name="Object 20"/>
          <p:cNvGraphicFramePr>
            <a:graphicFrameLocks noGrp="1" noChangeAspect="1"/>
          </p:cNvGraphicFramePr>
          <p:nvPr>
            <p:ph sz="half" idx="4294967295"/>
          </p:nvPr>
        </p:nvGraphicFramePr>
        <p:xfrm>
          <a:off x="1295400" y="2033588"/>
          <a:ext cx="5181600" cy="1014412"/>
        </p:xfrm>
        <a:graphic>
          <a:graphicData uri="http://schemas.openxmlformats.org/presentationml/2006/ole">
            <mc:AlternateContent xmlns:mc="http://schemas.openxmlformats.org/markup-compatibility/2006">
              <mc:Choice xmlns:v="urn:schemas-microsoft-com:vml" Requires="v">
                <p:oleObj spid="_x0000_s1001720" name="Equation" r:id="rId7" imgW="2336760" imgH="457200" progId="Equation.3">
                  <p:embed/>
                </p:oleObj>
              </mc:Choice>
              <mc:Fallback>
                <p:oleObj name="Equation" r:id="rId7" imgW="2336760" imgH="457200" progId="Equation.3">
                  <p:embed/>
                  <p:pic>
                    <p:nvPicPr>
                      <p:cNvPr id="0" name="Picture 23"/>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2033588"/>
                        <a:ext cx="5181600" cy="1014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 name="Slide Number Placeholder 7"/>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51</a:t>
            </a:fld>
            <a:endParaRPr lang="en-US">
              <a:solidFill>
                <a:srgbClr val="000000"/>
              </a:solidFill>
              <a:cs typeface="Arial" pitchFamily="34" charset="0"/>
            </a:endParaRPr>
          </a:p>
        </p:txBody>
      </p:sp>
    </p:spTree>
    <p:extLst>
      <p:ext uri="{BB962C8B-B14F-4D97-AF65-F5344CB8AC3E}">
        <p14:creationId xmlns:p14="http://schemas.microsoft.com/office/powerpoint/2010/main" val="388919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1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123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12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9123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123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12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1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235" grpId="0" build="p"/>
      <p:bldP spid="99125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9" name="Rectangle 9"/>
          <p:cNvSpPr>
            <a:spLocks noGrp="1" noChangeArrowheads="1"/>
          </p:cNvSpPr>
          <p:nvPr>
            <p:ph type="title"/>
          </p:nvPr>
        </p:nvSpPr>
        <p:spPr>
          <a:xfrm>
            <a:off x="533400" y="76200"/>
            <a:ext cx="8229600" cy="838200"/>
          </a:xfrm>
          <a:noFill/>
          <a:ln/>
        </p:spPr>
        <p:txBody>
          <a:bodyPr/>
          <a:lstStyle/>
          <a:p>
            <a:r>
              <a:rPr lang="en-US" dirty="0"/>
              <a:t>Finding the maximum margin </a:t>
            </a:r>
            <a:r>
              <a:rPr lang="en-US" dirty="0" smtClean="0"/>
              <a:t>line</a:t>
            </a:r>
            <a:endParaRPr lang="en-US" dirty="0"/>
          </a:p>
        </p:txBody>
      </p:sp>
      <p:sp>
        <p:nvSpPr>
          <p:cNvPr id="1146882" name="Rectangle 2"/>
          <p:cNvSpPr>
            <a:spLocks noGrp="1" noChangeArrowheads="1"/>
          </p:cNvSpPr>
          <p:nvPr>
            <p:ph type="body" idx="1"/>
          </p:nvPr>
        </p:nvSpPr>
        <p:spPr>
          <a:xfrm>
            <a:off x="685800" y="914400"/>
            <a:ext cx="8153400" cy="5257800"/>
          </a:xfrm>
        </p:spPr>
        <p:txBody>
          <a:bodyPr/>
          <a:lstStyle/>
          <a:p>
            <a:pPr>
              <a:buFontTx/>
              <a:buChar char="•"/>
            </a:pPr>
            <a:r>
              <a:rPr lang="en-US"/>
              <a:t>Solution:</a:t>
            </a:r>
            <a:br>
              <a:rPr lang="en-US"/>
            </a:br>
            <a:r>
              <a:rPr lang="en-US" sz="800"/>
              <a:t/>
            </a:r>
            <a:br>
              <a:rPr lang="en-US" sz="800"/>
            </a:br>
            <a:r>
              <a:rPr lang="en-US"/>
              <a:t>		</a:t>
            </a:r>
            <a:endParaRPr lang="el-GR"/>
          </a:p>
        </p:txBody>
      </p:sp>
      <p:graphicFrame>
        <p:nvGraphicFramePr>
          <p:cNvPr id="1146883" name="Object 3"/>
          <p:cNvGraphicFramePr>
            <a:graphicFrameLocks noChangeAspect="1"/>
          </p:cNvGraphicFramePr>
          <p:nvPr/>
        </p:nvGraphicFramePr>
        <p:xfrm>
          <a:off x="2701925" y="874713"/>
          <a:ext cx="2195513" cy="649287"/>
        </p:xfrm>
        <a:graphic>
          <a:graphicData uri="http://schemas.openxmlformats.org/presentationml/2006/ole">
            <mc:AlternateContent xmlns:mc="http://schemas.openxmlformats.org/markup-compatibility/2006">
              <mc:Choice xmlns:v="urn:schemas-microsoft-com:vml" Requires="v">
                <p:oleObj spid="_x0000_s1002623" name="Equation" r:id="rId4" imgW="901440" imgH="266400" progId="Equation.3">
                  <p:embed/>
                </p:oleObj>
              </mc:Choice>
              <mc:Fallback>
                <p:oleObj name="Equation" r:id="rId4" imgW="901440" imgH="266400" progId="Equation.3">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1925" y="874713"/>
                        <a:ext cx="2195513" cy="6492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146892" name="Line 12"/>
          <p:cNvSpPr>
            <a:spLocks noChangeShapeType="1"/>
          </p:cNvSpPr>
          <p:nvPr/>
        </p:nvSpPr>
        <p:spPr bwMode="auto">
          <a:xfrm flipV="1">
            <a:off x="2838450" y="1377950"/>
            <a:ext cx="1143000" cy="838200"/>
          </a:xfrm>
          <a:prstGeom prst="line">
            <a:avLst/>
          </a:prstGeom>
          <a:noFill/>
          <a:ln w="9525">
            <a:solidFill>
              <a:srgbClr val="FF0000"/>
            </a:solidFill>
            <a:round/>
            <a:headEnd/>
            <a:tailEnd type="triangle" w="med" len="me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46893" name="Line 13"/>
          <p:cNvSpPr>
            <a:spLocks noChangeShapeType="1"/>
          </p:cNvSpPr>
          <p:nvPr/>
        </p:nvSpPr>
        <p:spPr bwMode="auto">
          <a:xfrm flipV="1">
            <a:off x="4210050" y="1377950"/>
            <a:ext cx="381000" cy="838200"/>
          </a:xfrm>
          <a:prstGeom prst="line">
            <a:avLst/>
          </a:prstGeom>
          <a:noFill/>
          <a:ln w="9525">
            <a:solidFill>
              <a:srgbClr val="FF0000"/>
            </a:solidFill>
            <a:round/>
            <a:headEnd/>
            <a:tailEnd type="triangle" w="med" len="me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46894" name="Text Box 14"/>
          <p:cNvSpPr txBox="1">
            <a:spLocks noChangeArrowheads="1"/>
          </p:cNvSpPr>
          <p:nvPr/>
        </p:nvSpPr>
        <p:spPr bwMode="auto">
          <a:xfrm>
            <a:off x="3671888" y="2216150"/>
            <a:ext cx="1346200" cy="831850"/>
          </a:xfrm>
          <a:prstGeom prst="rect">
            <a:avLst/>
          </a:prstGeom>
          <a:noFill/>
          <a:ln w="9525">
            <a:solidFill>
              <a:srgbClr val="FF0000"/>
            </a:solidFill>
            <a:miter lim="800000"/>
            <a:headEnd/>
            <a:tailEnd/>
          </a:ln>
          <a:effectLst/>
        </p:spPr>
        <p:txBody>
          <a:bodyPr wrap="none">
            <a:spAutoFit/>
          </a:bodyPr>
          <a:lstStyle/>
          <a:p>
            <a:pPr algn="ctr" eaLnBrk="0" fontAlgn="base" hangingPunct="0">
              <a:spcBef>
                <a:spcPct val="0"/>
              </a:spcBef>
              <a:spcAft>
                <a:spcPct val="0"/>
              </a:spcAft>
            </a:pPr>
            <a:r>
              <a:rPr lang="en-US" sz="2400">
                <a:solidFill>
                  <a:srgbClr val="000000"/>
                </a:solidFill>
                <a:cs typeface="Arial" pitchFamily="34" charset="0"/>
              </a:rPr>
              <a:t>Support </a:t>
            </a:r>
            <a:br>
              <a:rPr lang="en-US" sz="2400">
                <a:solidFill>
                  <a:srgbClr val="000000"/>
                </a:solidFill>
                <a:cs typeface="Arial" pitchFamily="34" charset="0"/>
              </a:rPr>
            </a:br>
            <a:r>
              <a:rPr lang="en-US" sz="2400">
                <a:solidFill>
                  <a:srgbClr val="000000"/>
                </a:solidFill>
                <a:cs typeface="Arial" pitchFamily="34" charset="0"/>
              </a:rPr>
              <a:t>vector</a:t>
            </a:r>
          </a:p>
        </p:txBody>
      </p:sp>
      <p:sp>
        <p:nvSpPr>
          <p:cNvPr id="1146895" name="Text Box 15"/>
          <p:cNvSpPr txBox="1">
            <a:spLocks noChangeArrowheads="1"/>
          </p:cNvSpPr>
          <p:nvPr/>
        </p:nvSpPr>
        <p:spPr bwMode="auto">
          <a:xfrm>
            <a:off x="2057400" y="2216150"/>
            <a:ext cx="1212850" cy="831850"/>
          </a:xfrm>
          <a:prstGeom prst="rect">
            <a:avLst/>
          </a:prstGeom>
          <a:noFill/>
          <a:ln w="9525">
            <a:solidFill>
              <a:srgbClr val="FF0000"/>
            </a:solidFill>
            <a:miter lim="800000"/>
            <a:headEnd/>
            <a:tailEnd/>
          </a:ln>
          <a:effectLst/>
        </p:spPr>
        <p:txBody>
          <a:bodyPr wrap="none">
            <a:spAutoFit/>
          </a:bodyPr>
          <a:lstStyle/>
          <a:p>
            <a:pPr algn="ctr" eaLnBrk="0" fontAlgn="base" hangingPunct="0">
              <a:spcBef>
                <a:spcPct val="0"/>
              </a:spcBef>
              <a:spcAft>
                <a:spcPct val="0"/>
              </a:spcAft>
            </a:pPr>
            <a:r>
              <a:rPr lang="en-US" sz="2400">
                <a:solidFill>
                  <a:srgbClr val="000000"/>
                </a:solidFill>
                <a:cs typeface="Arial" pitchFamily="34" charset="0"/>
              </a:rPr>
              <a:t>learned</a:t>
            </a:r>
            <a:br>
              <a:rPr lang="en-US" sz="2400">
                <a:solidFill>
                  <a:srgbClr val="000000"/>
                </a:solidFill>
                <a:cs typeface="Arial" pitchFamily="34" charset="0"/>
              </a:rPr>
            </a:br>
            <a:r>
              <a:rPr lang="en-US" sz="2400">
                <a:solidFill>
                  <a:srgbClr val="000000"/>
                </a:solidFill>
                <a:cs typeface="Arial" pitchFamily="34" charset="0"/>
              </a:rPr>
              <a:t>weight</a:t>
            </a:r>
          </a:p>
        </p:txBody>
      </p:sp>
      <p:sp>
        <p:nvSpPr>
          <p:cNvPr id="10" name="Text Box 15"/>
          <p:cNvSpPr txBox="1">
            <a:spLocks noChangeArrowheads="1"/>
          </p:cNvSpPr>
          <p:nvPr/>
        </p:nvSpPr>
        <p:spPr bwMode="auto">
          <a:xfrm>
            <a:off x="-76200" y="6931223"/>
            <a:ext cx="9677400" cy="307777"/>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pPr>
            <a:r>
              <a:rPr lang="en-US" sz="1400" dirty="0">
                <a:solidFill>
                  <a:srgbClr val="000000"/>
                </a:solidFill>
                <a:cs typeface="Arial" pitchFamily="34" charset="0"/>
              </a:rPr>
              <a:t>C. Burges, </a:t>
            </a:r>
            <a:r>
              <a:rPr lang="en-US" sz="1400" dirty="0">
                <a:solidFill>
                  <a:srgbClr val="000000"/>
                </a:solidFill>
                <a:cs typeface="Arial" pitchFamily="34" charset="0"/>
                <a:hlinkClick r:id="rId6"/>
              </a:rPr>
              <a:t>A Tutorial on Support Vector Machines for Pattern Recognition</a:t>
            </a:r>
            <a:r>
              <a:rPr lang="en-US" sz="1400" dirty="0">
                <a:solidFill>
                  <a:srgbClr val="000000"/>
                </a:solidFill>
                <a:cs typeface="Arial" pitchFamily="34" charset="0"/>
              </a:rPr>
              <a:t>,  Data Mining and Knowledge Discovery, 1998 </a:t>
            </a:r>
          </a:p>
        </p:txBody>
      </p:sp>
      <p:sp>
        <p:nvSpPr>
          <p:cNvPr id="11" name="Slide Number Placeholder 10"/>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52</a:t>
            </a:fld>
            <a:endParaRPr lang="en-US">
              <a:solidFill>
                <a:srgbClr val="000000"/>
              </a:solidFill>
              <a:cs typeface="Arial" pitchFamily="34" charset="0"/>
            </a:endParaRPr>
          </a:p>
        </p:txBody>
      </p:sp>
    </p:spTree>
    <p:extLst>
      <p:ext uri="{BB962C8B-B14F-4D97-AF65-F5344CB8AC3E}">
        <p14:creationId xmlns:p14="http://schemas.microsoft.com/office/powerpoint/2010/main" val="617042572"/>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8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68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468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46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92" grpId="0" animBg="1"/>
      <p:bldP spid="1146893" grpId="0" animBg="1"/>
      <p:bldP spid="1146894" grpId="0" animBg="1"/>
      <p:bldP spid="114689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Rectangle 2"/>
          <p:cNvSpPr>
            <a:spLocks noGrp="1" noChangeArrowheads="1"/>
          </p:cNvSpPr>
          <p:nvPr>
            <p:ph type="title"/>
          </p:nvPr>
        </p:nvSpPr>
        <p:spPr>
          <a:xfrm>
            <a:off x="533400" y="76200"/>
            <a:ext cx="8229600" cy="838200"/>
          </a:xfrm>
          <a:noFill/>
          <a:ln/>
        </p:spPr>
        <p:txBody>
          <a:bodyPr/>
          <a:lstStyle/>
          <a:p>
            <a:r>
              <a:rPr lang="en-US" dirty="0"/>
              <a:t>Finding the maximum margin </a:t>
            </a:r>
            <a:r>
              <a:rPr lang="en-US" dirty="0" smtClean="0"/>
              <a:t>line</a:t>
            </a:r>
            <a:endParaRPr lang="en-US" dirty="0"/>
          </a:p>
        </p:txBody>
      </p:sp>
      <p:sp>
        <p:nvSpPr>
          <p:cNvPr id="1150979" name="Rectangle 3"/>
          <p:cNvSpPr>
            <a:spLocks noGrp="1" noChangeArrowheads="1"/>
          </p:cNvSpPr>
          <p:nvPr>
            <p:ph type="body" idx="1"/>
          </p:nvPr>
        </p:nvSpPr>
        <p:spPr>
          <a:xfrm>
            <a:off x="685800" y="914400"/>
            <a:ext cx="8153400" cy="5257800"/>
          </a:xfrm>
        </p:spPr>
        <p:txBody>
          <a:bodyPr/>
          <a:lstStyle/>
          <a:p>
            <a:pPr>
              <a:buFontTx/>
              <a:buChar char="•"/>
            </a:pPr>
            <a:r>
              <a:rPr lang="en-US" dirty="0"/>
              <a:t>Solution:</a:t>
            </a:r>
            <a:br>
              <a:rPr lang="en-US" dirty="0"/>
            </a:br>
            <a:r>
              <a:rPr lang="en-US" sz="800" dirty="0"/>
              <a:t/>
            </a:r>
            <a:br>
              <a:rPr lang="en-US" sz="800" dirty="0"/>
            </a:br>
            <a:r>
              <a:rPr lang="en-US" dirty="0"/>
              <a:t>		  </a:t>
            </a:r>
            <a:r>
              <a:rPr lang="en-US" i="1" dirty="0">
                <a:latin typeface="Times New Roman" pitchFamily="18" charset="0"/>
              </a:rPr>
              <a:t>b</a:t>
            </a:r>
            <a:r>
              <a:rPr lang="en-US" dirty="0">
                <a:latin typeface="Times New Roman" pitchFamily="18" charset="0"/>
              </a:rPr>
              <a:t> = </a:t>
            </a:r>
            <a:r>
              <a:rPr lang="en-US" i="1" dirty="0" err="1">
                <a:latin typeface="Times New Roman" pitchFamily="18" charset="0"/>
              </a:rPr>
              <a:t>y</a:t>
            </a:r>
            <a:r>
              <a:rPr lang="en-US" i="1" baseline="-25000" dirty="0" err="1">
                <a:latin typeface="Times New Roman" pitchFamily="18" charset="0"/>
              </a:rPr>
              <a:t>i</a:t>
            </a:r>
            <a:r>
              <a:rPr lang="en-US" dirty="0">
                <a:latin typeface="Times New Roman" pitchFamily="18" charset="0"/>
              </a:rPr>
              <a:t> – </a:t>
            </a:r>
            <a:r>
              <a:rPr lang="en-US" b="1" dirty="0" err="1">
                <a:latin typeface="Times New Roman" pitchFamily="18" charset="0"/>
              </a:rPr>
              <a:t>w</a:t>
            </a:r>
            <a:r>
              <a:rPr lang="en-US" dirty="0" err="1">
                <a:latin typeface="Times New Roman" pitchFamily="18" charset="0"/>
                <a:cs typeface="Arial" pitchFamily="34" charset="0"/>
              </a:rPr>
              <a:t>·</a:t>
            </a:r>
            <a:r>
              <a:rPr lang="en-US" b="1" dirty="0" err="1">
                <a:latin typeface="Times New Roman" pitchFamily="18" charset="0"/>
                <a:cs typeface="Arial" pitchFamily="34" charset="0"/>
              </a:rPr>
              <a:t>x</a:t>
            </a:r>
            <a:r>
              <a:rPr lang="en-US" i="1" baseline="-25000" dirty="0" err="1">
                <a:latin typeface="Times New Roman" pitchFamily="18" charset="0"/>
                <a:cs typeface="Arial" pitchFamily="34" charset="0"/>
              </a:rPr>
              <a:t>i</a:t>
            </a:r>
            <a:r>
              <a:rPr lang="en-US" dirty="0">
                <a:cs typeface="Arial" pitchFamily="34" charset="0"/>
              </a:rPr>
              <a:t>   </a:t>
            </a:r>
            <a:r>
              <a:rPr lang="en-US" dirty="0" smtClean="0">
                <a:cs typeface="Arial" pitchFamily="34" charset="0"/>
              </a:rPr>
              <a:t>(for </a:t>
            </a:r>
            <a:r>
              <a:rPr lang="en-US" dirty="0">
                <a:cs typeface="Arial" pitchFamily="34" charset="0"/>
              </a:rPr>
              <a:t>any support </a:t>
            </a:r>
            <a:r>
              <a:rPr lang="en-US" dirty="0" smtClean="0">
                <a:cs typeface="Arial" pitchFamily="34" charset="0"/>
              </a:rPr>
              <a:t>vector)</a:t>
            </a:r>
            <a:r>
              <a:rPr lang="en-US" dirty="0"/>
              <a:t/>
            </a:r>
            <a:br>
              <a:rPr lang="en-US" dirty="0"/>
            </a:br>
            <a:endParaRPr lang="en-US" sz="800" dirty="0"/>
          </a:p>
          <a:p>
            <a:pPr>
              <a:buFontTx/>
              <a:buChar char="•"/>
            </a:pPr>
            <a:endParaRPr lang="en-US" dirty="0" smtClean="0"/>
          </a:p>
          <a:p>
            <a:pPr>
              <a:buFontTx/>
              <a:buChar char="•"/>
            </a:pPr>
            <a:r>
              <a:rPr lang="en-US" dirty="0" smtClean="0"/>
              <a:t>Classification function:</a:t>
            </a:r>
            <a:r>
              <a:rPr lang="en-US" dirty="0"/>
              <a:t/>
            </a:r>
            <a:br>
              <a:rPr lang="en-US" dirty="0"/>
            </a:br>
            <a:endParaRPr lang="en-US" dirty="0"/>
          </a:p>
          <a:p>
            <a:pPr>
              <a:buFontTx/>
              <a:buChar char="•"/>
            </a:pPr>
            <a:endParaRPr lang="en-US" sz="2400" dirty="0" smtClean="0"/>
          </a:p>
          <a:p>
            <a:pPr>
              <a:buFontTx/>
              <a:buChar char="•"/>
            </a:pPr>
            <a:endParaRPr lang="en-US" sz="2400" dirty="0" smtClean="0"/>
          </a:p>
        </p:txBody>
      </p:sp>
      <p:graphicFrame>
        <p:nvGraphicFramePr>
          <p:cNvPr id="1150980" name="Object 4"/>
          <p:cNvGraphicFramePr>
            <a:graphicFrameLocks noChangeAspect="1"/>
          </p:cNvGraphicFramePr>
          <p:nvPr/>
        </p:nvGraphicFramePr>
        <p:xfrm>
          <a:off x="2701925" y="874713"/>
          <a:ext cx="2195513" cy="649287"/>
        </p:xfrm>
        <a:graphic>
          <a:graphicData uri="http://schemas.openxmlformats.org/presentationml/2006/ole">
            <mc:AlternateContent xmlns:mc="http://schemas.openxmlformats.org/markup-compatibility/2006">
              <mc:Choice xmlns:v="urn:schemas-microsoft-com:vml" Requires="v">
                <p:oleObj spid="_x0000_s1003887" name="Equation" r:id="rId4" imgW="901440" imgH="266400" progId="Equation.3">
                  <p:embed/>
                </p:oleObj>
              </mc:Choice>
              <mc:Fallback>
                <p:oleObj name="Equation" r:id="rId4" imgW="901440" imgH="266400" progId="Equation.3">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1925" y="874713"/>
                        <a:ext cx="2195513" cy="6492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150982" name="Object 6"/>
          <p:cNvGraphicFramePr>
            <a:graphicFrameLocks noGrp="1" noChangeAspect="1"/>
          </p:cNvGraphicFramePr>
          <p:nvPr>
            <p:ph sz="half" idx="4294967295"/>
          </p:nvPr>
        </p:nvGraphicFramePr>
        <p:xfrm>
          <a:off x="2667000" y="2016125"/>
          <a:ext cx="4572000" cy="727075"/>
        </p:xfrm>
        <a:graphic>
          <a:graphicData uri="http://schemas.openxmlformats.org/presentationml/2006/ole">
            <mc:AlternateContent xmlns:mc="http://schemas.openxmlformats.org/markup-compatibility/2006">
              <mc:Choice xmlns:v="urn:schemas-microsoft-com:vml" Requires="v">
                <p:oleObj spid="_x0000_s1003888" name="Equation" r:id="rId6" imgW="1676160" imgH="266400" progId="Equation.3">
                  <p:embed/>
                </p:oleObj>
              </mc:Choice>
              <mc:Fallback>
                <p:oleObj name="Equation" r:id="rId6" imgW="1676160" imgH="266400" progId="Equation.3">
                  <p:embed/>
                  <p:pic>
                    <p:nvPicPr>
                      <p:cNvPr id="0" name="Picture 3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2016125"/>
                        <a:ext cx="4572000" cy="7270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 name="Text Box 15"/>
          <p:cNvSpPr txBox="1">
            <a:spLocks noChangeArrowheads="1"/>
          </p:cNvSpPr>
          <p:nvPr/>
        </p:nvSpPr>
        <p:spPr bwMode="auto">
          <a:xfrm>
            <a:off x="-28836" y="6561348"/>
            <a:ext cx="9677400" cy="307777"/>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pPr>
            <a:r>
              <a:rPr lang="en-US" sz="1400" dirty="0">
                <a:solidFill>
                  <a:srgbClr val="000000"/>
                </a:solidFill>
                <a:cs typeface="Arial" pitchFamily="34" charset="0"/>
              </a:rPr>
              <a:t>C. Burges, </a:t>
            </a:r>
            <a:r>
              <a:rPr lang="en-US" sz="1400" dirty="0">
                <a:solidFill>
                  <a:srgbClr val="000000"/>
                </a:solidFill>
                <a:cs typeface="Arial" pitchFamily="34" charset="0"/>
                <a:hlinkClick r:id="rId8"/>
              </a:rPr>
              <a:t>A Tutorial on Support Vector Machines for Pattern Recognition</a:t>
            </a:r>
            <a:r>
              <a:rPr lang="en-US" sz="1400" dirty="0">
                <a:solidFill>
                  <a:srgbClr val="000000"/>
                </a:solidFill>
                <a:cs typeface="Arial" pitchFamily="34" charset="0"/>
              </a:rPr>
              <a:t>,  Data Mining and Knowledge Discovery, 1998 </a:t>
            </a:r>
          </a:p>
        </p:txBody>
      </p:sp>
      <p:graphicFrame>
        <p:nvGraphicFramePr>
          <p:cNvPr id="9" name="Object 8"/>
          <p:cNvGraphicFramePr>
            <a:graphicFrameLocks noChangeAspect="1"/>
          </p:cNvGraphicFramePr>
          <p:nvPr>
            <p:extLst>
              <p:ext uri="{D42A27DB-BD31-4B8C-83A1-F6EECF244321}">
                <p14:modId xmlns:p14="http://schemas.microsoft.com/office/powerpoint/2010/main" val="1757228452"/>
              </p:ext>
            </p:extLst>
          </p:nvPr>
        </p:nvGraphicFramePr>
        <p:xfrm>
          <a:off x="1835696" y="3117850"/>
          <a:ext cx="5033962" cy="1447800"/>
        </p:xfrm>
        <a:graphic>
          <a:graphicData uri="http://schemas.openxmlformats.org/presentationml/2006/ole">
            <mc:AlternateContent xmlns:mc="http://schemas.openxmlformats.org/markup-compatibility/2006">
              <mc:Choice xmlns:v="urn:schemas-microsoft-com:vml" Requires="v">
                <p:oleObj spid="_x0000_s1003889" name="Equation" r:id="rId9" imgW="1854200" imgH="533400" progId="Equation.3">
                  <p:embed/>
                </p:oleObj>
              </mc:Choice>
              <mc:Fallback>
                <p:oleObj name="Equation" r:id="rId9" imgW="1854200" imgH="533400" progId="Equation.3">
                  <p:embed/>
                  <p:pic>
                    <p:nvPicPr>
                      <p:cNvPr id="0" name="Picture 34"/>
                      <p:cNvPicPr>
                        <a:picLocks noChangeAspect="1" noChangeArrowheads="1"/>
                      </p:cNvPicPr>
                      <p:nvPr/>
                    </p:nvPicPr>
                    <p:blipFill>
                      <a:blip r:embed="rId10"/>
                      <a:srcRect/>
                      <a:stretch>
                        <a:fillRect/>
                      </a:stretch>
                    </p:blipFill>
                    <p:spPr bwMode="auto">
                      <a:xfrm>
                        <a:off x="1835696" y="3117850"/>
                        <a:ext cx="5033962" cy="144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 name="TextBox 9"/>
          <p:cNvSpPr txBox="1"/>
          <p:nvPr/>
        </p:nvSpPr>
        <p:spPr>
          <a:xfrm>
            <a:off x="6858000" y="3019961"/>
            <a:ext cx="2286000" cy="1323439"/>
          </a:xfrm>
          <a:prstGeom prst="rect">
            <a:avLst/>
          </a:prstGeom>
          <a:noFill/>
        </p:spPr>
        <p:txBody>
          <a:bodyPr wrap="square" rtlCol="0">
            <a:spAutoFit/>
          </a:bodyPr>
          <a:lstStyle/>
          <a:p>
            <a:r>
              <a:rPr lang="en-US" sz="2000" i="1" dirty="0" smtClean="0">
                <a:solidFill>
                  <a:srgbClr val="000000"/>
                </a:solidFill>
              </a:rPr>
              <a:t>If f(x) &lt; 0, classify as negative, </a:t>
            </a:r>
            <a:br>
              <a:rPr lang="en-US" sz="2000" i="1" dirty="0" smtClean="0">
                <a:solidFill>
                  <a:srgbClr val="000000"/>
                </a:solidFill>
              </a:rPr>
            </a:br>
            <a:r>
              <a:rPr lang="en-US" sz="2000" i="1" dirty="0" smtClean="0">
                <a:solidFill>
                  <a:srgbClr val="000000"/>
                </a:solidFill>
              </a:rPr>
              <a:t>if f(x) &gt; 0, classify as positive</a:t>
            </a:r>
            <a:endParaRPr lang="en-US" sz="2000" i="1" dirty="0">
              <a:solidFill>
                <a:srgbClr val="000000"/>
              </a:solidFill>
            </a:endParaRPr>
          </a:p>
        </p:txBody>
      </p:sp>
      <p:sp>
        <p:nvSpPr>
          <p:cNvPr id="11" name="Slide Number Placeholder 10"/>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53</a:t>
            </a:fld>
            <a:endParaRPr lang="en-US">
              <a:solidFill>
                <a:srgbClr val="000000"/>
              </a:solidFill>
              <a:cs typeface="Arial" pitchFamily="34" charset="0"/>
            </a:endParaRPr>
          </a:p>
        </p:txBody>
      </p:sp>
    </p:spTree>
    <p:extLst>
      <p:ext uri="{BB962C8B-B14F-4D97-AF65-F5344CB8AC3E}">
        <p14:creationId xmlns:p14="http://schemas.microsoft.com/office/powerpoint/2010/main" val="1038093480"/>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0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09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0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0979" grpId="0" build="p"/>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b="1" dirty="0" smtClean="0"/>
              <a:t>What if the features are not 2d?</a:t>
            </a:r>
          </a:p>
          <a:p>
            <a:r>
              <a:rPr lang="en-US" dirty="0" smtClean="0"/>
              <a:t>What if the data is not linearly separable?</a:t>
            </a:r>
          </a:p>
          <a:p>
            <a:r>
              <a:rPr lang="en-US" dirty="0" smtClean="0"/>
              <a:t>What if we have more than just two categories?</a:t>
            </a:r>
            <a:endParaRPr lang="en-US" dirty="0"/>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12511328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b="1" dirty="0" smtClean="0"/>
              <a:t>What if the features are not 2d?</a:t>
            </a:r>
          </a:p>
          <a:p>
            <a:pPr lvl="1"/>
            <a:r>
              <a:rPr lang="en-US" dirty="0" smtClean="0"/>
              <a:t>Generalizes to d-dimensions – replace line with “</a:t>
            </a:r>
            <a:r>
              <a:rPr lang="en-US" dirty="0" err="1" smtClean="0"/>
              <a:t>hyperplane</a:t>
            </a:r>
            <a:r>
              <a:rPr lang="en-US" dirty="0" smtClean="0"/>
              <a:t>”</a:t>
            </a:r>
          </a:p>
          <a:p>
            <a:r>
              <a:rPr lang="en-US" dirty="0" smtClean="0"/>
              <a:t>What if the data is not linearly separable?</a:t>
            </a:r>
          </a:p>
          <a:p>
            <a:r>
              <a:rPr lang="en-US" dirty="0" smtClean="0"/>
              <a:t>What if we have more than just two categories?</a:t>
            </a:r>
            <a:endParaRPr lang="en-US" dirty="0"/>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7824666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42881" y="6018201"/>
            <a:ext cx="8229600" cy="4525963"/>
          </a:xfrm>
        </p:spPr>
        <p:txBody>
          <a:bodyPr/>
          <a:lstStyle/>
          <a:p>
            <a:r>
              <a:rPr lang="en-US" sz="2000" dirty="0" smtClean="0"/>
              <a:t>CVPR 2005</a:t>
            </a:r>
          </a:p>
          <a:p>
            <a:r>
              <a:rPr lang="en-US" sz="2000" dirty="0" smtClean="0"/>
              <a:t>22877 </a:t>
            </a:r>
            <a:r>
              <a:rPr lang="en-US" sz="2000" dirty="0" smtClean="0"/>
              <a:t>citations</a:t>
            </a:r>
            <a:endParaRPr lang="en-US" sz="2000" dirty="0"/>
          </a:p>
        </p:txBody>
      </p:sp>
      <p:pic>
        <p:nvPicPr>
          <p:cNvPr id="1487874" name="Picture 2"/>
          <p:cNvPicPr>
            <a:picLocks noChangeAspect="1" noChangeArrowheads="1"/>
          </p:cNvPicPr>
          <p:nvPr/>
        </p:nvPicPr>
        <p:blipFill>
          <a:blip r:embed="rId3" cstate="print"/>
          <a:srcRect l="7193" t="17003" r="6250" b="2965"/>
          <a:stretch>
            <a:fillRect/>
          </a:stretch>
        </p:blipFill>
        <p:spPr bwMode="auto">
          <a:xfrm>
            <a:off x="336492" y="361908"/>
            <a:ext cx="8442378" cy="5656293"/>
          </a:xfrm>
          <a:prstGeom prst="rect">
            <a:avLst/>
          </a:prstGeom>
          <a:noFill/>
          <a:ln w="9525">
            <a:noFill/>
            <a:miter lim="800000"/>
            <a:headEnd/>
            <a:tailEnd/>
          </a:ln>
        </p:spPr>
      </p:pic>
    </p:spTree>
    <p:extLst>
      <p:ext uri="{BB962C8B-B14F-4D97-AF65-F5344CB8AC3E}">
        <p14:creationId xmlns:p14="http://schemas.microsoft.com/office/powerpoint/2010/main" val="13281455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Text Box 5"/>
          <p:cNvSpPr txBox="1">
            <a:spLocks noChangeArrowheads="1"/>
          </p:cNvSpPr>
          <p:nvPr/>
        </p:nvSpPr>
        <p:spPr bwMode="auto">
          <a:xfrm>
            <a:off x="611188" y="6345238"/>
            <a:ext cx="3200400" cy="40011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2000" dirty="0" err="1">
                <a:solidFill>
                  <a:srgbClr val="000000"/>
                </a:solidFill>
              </a:rPr>
              <a:t>Dalal</a:t>
            </a:r>
            <a:r>
              <a:rPr lang="en-US" sz="2000" dirty="0">
                <a:solidFill>
                  <a:srgbClr val="000000"/>
                </a:solidFill>
              </a:rPr>
              <a:t> &amp; </a:t>
            </a:r>
            <a:r>
              <a:rPr lang="en-US" sz="2000" dirty="0" err="1">
                <a:solidFill>
                  <a:srgbClr val="000000"/>
                </a:solidFill>
              </a:rPr>
              <a:t>Triggs</a:t>
            </a:r>
            <a:r>
              <a:rPr lang="en-US" sz="2000" dirty="0">
                <a:solidFill>
                  <a:srgbClr val="000000"/>
                </a:solidFill>
              </a:rPr>
              <a:t>, CVPR 2005</a:t>
            </a:r>
          </a:p>
        </p:txBody>
      </p:sp>
      <p:pic>
        <p:nvPicPr>
          <p:cNvPr id="58373" name="Picture 6"/>
          <p:cNvPicPr>
            <a:picLocks noChangeAspect="1" noChangeArrowheads="1"/>
          </p:cNvPicPr>
          <p:nvPr/>
        </p:nvPicPr>
        <p:blipFill>
          <a:blip r:embed="rId3"/>
          <a:srcRect/>
          <a:stretch>
            <a:fillRect/>
          </a:stretch>
        </p:blipFill>
        <p:spPr bwMode="auto">
          <a:xfrm>
            <a:off x="756090" y="2223072"/>
            <a:ext cx="1205878" cy="2430064"/>
          </a:xfrm>
          <a:prstGeom prst="rect">
            <a:avLst/>
          </a:prstGeom>
          <a:noFill/>
          <a:ln w="12700" cap="sq">
            <a:noFill/>
            <a:miter lim="800000"/>
            <a:headEnd type="none" w="sm" len="sm"/>
            <a:tailEnd type="none" w="sm" len="sm"/>
          </a:ln>
        </p:spPr>
      </p:pic>
      <p:pic>
        <p:nvPicPr>
          <p:cNvPr id="58374" name="Picture 7"/>
          <p:cNvPicPr>
            <a:picLocks noChangeAspect="1" noChangeArrowheads="1"/>
          </p:cNvPicPr>
          <p:nvPr/>
        </p:nvPicPr>
        <p:blipFill>
          <a:blip r:embed="rId4"/>
          <a:srcRect/>
          <a:stretch>
            <a:fillRect/>
          </a:stretch>
        </p:blipFill>
        <p:spPr bwMode="auto">
          <a:xfrm>
            <a:off x="2211388" y="2221485"/>
            <a:ext cx="1205876" cy="2430065"/>
          </a:xfrm>
          <a:prstGeom prst="rect">
            <a:avLst/>
          </a:prstGeom>
          <a:noFill/>
          <a:ln w="12700" cap="sq">
            <a:noFill/>
            <a:miter lim="800000"/>
            <a:headEnd type="none" w="sm" len="sm"/>
            <a:tailEnd type="none" w="sm" len="sm"/>
          </a:ln>
        </p:spPr>
      </p:pic>
      <p:sp>
        <p:nvSpPr>
          <p:cNvPr id="58376" name="Text Box 9"/>
          <p:cNvSpPr txBox="1">
            <a:spLocks noChangeArrowheads="1"/>
          </p:cNvSpPr>
          <p:nvPr/>
        </p:nvSpPr>
        <p:spPr bwMode="auto">
          <a:xfrm>
            <a:off x="3932910" y="1988840"/>
            <a:ext cx="4959569" cy="3972499"/>
          </a:xfrm>
          <a:prstGeom prst="rect">
            <a:avLst/>
          </a:prstGeom>
          <a:noFill/>
          <a:ln w="12700" cap="sq">
            <a:noFill/>
            <a:miter lim="800000"/>
            <a:headEnd type="none" w="sm" len="sm"/>
            <a:tailEnd type="none" w="sm" len="sm"/>
          </a:ln>
        </p:spPr>
        <p:txBody>
          <a:bodyPr wrap="square" lIns="90000" tIns="46800" rIns="90000" bIns="46800">
            <a:spAutoFit/>
          </a:bodyPr>
          <a:lstStyle/>
          <a:p>
            <a:pPr indent="179388" eaLnBrk="0" fontAlgn="base" hangingPunct="0">
              <a:spcBef>
                <a:spcPct val="50000"/>
              </a:spcBef>
              <a:spcAft>
                <a:spcPct val="0"/>
              </a:spcAft>
              <a:buFont typeface="Arial" pitchFamily="34" charset="0"/>
              <a:buChar char="•"/>
            </a:pPr>
            <a:r>
              <a:rPr lang="en-US" sz="2800" dirty="0">
                <a:solidFill>
                  <a:srgbClr val="000000"/>
                </a:solidFill>
                <a:latin typeface="Arial" pitchFamily="34" charset="0"/>
                <a:cs typeface="Arial" pitchFamily="34" charset="0"/>
              </a:rPr>
              <a:t>Map each grid cell in the input window to a histogram counting the gradients per orientation</a:t>
            </a:r>
            <a:r>
              <a:rPr lang="en-US" sz="2800" dirty="0" smtClean="0">
                <a:solidFill>
                  <a:srgbClr val="000000"/>
                </a:solidFill>
                <a:latin typeface="Arial" pitchFamily="34" charset="0"/>
                <a:cs typeface="Arial" pitchFamily="34" charset="0"/>
              </a:rPr>
              <a:t>.</a:t>
            </a:r>
          </a:p>
          <a:p>
            <a:pPr indent="179388" eaLnBrk="0" fontAlgn="base" hangingPunct="0">
              <a:spcBef>
                <a:spcPct val="50000"/>
              </a:spcBef>
              <a:spcAft>
                <a:spcPct val="0"/>
              </a:spcAft>
              <a:buFont typeface="Arial" pitchFamily="34" charset="0"/>
              <a:buChar char="•"/>
            </a:pPr>
            <a:r>
              <a:rPr lang="en-US" sz="2800" dirty="0" smtClean="0">
                <a:solidFill>
                  <a:srgbClr val="000000"/>
                </a:solidFill>
                <a:latin typeface="Arial" pitchFamily="34" charset="0"/>
                <a:cs typeface="Arial" pitchFamily="34" charset="0"/>
              </a:rPr>
              <a:t>Train a linear SVM using training set of pedestrian vs. non-pedestrian windows.</a:t>
            </a:r>
          </a:p>
          <a:p>
            <a:pPr indent="179388" eaLnBrk="0" fontAlgn="base" hangingPunct="0">
              <a:spcBef>
                <a:spcPct val="50000"/>
              </a:spcBef>
              <a:spcAft>
                <a:spcPct val="0"/>
              </a:spcAft>
              <a:buFont typeface="Arial" pitchFamily="34" charset="0"/>
              <a:buChar char="•"/>
            </a:pPr>
            <a:endParaRPr lang="en-US" sz="2800" dirty="0" smtClean="0">
              <a:solidFill>
                <a:srgbClr val="000000"/>
              </a:solidFill>
              <a:latin typeface="Arial" pitchFamily="34" charset="0"/>
              <a:cs typeface="Arial" pitchFamily="34" charset="0"/>
            </a:endParaRPr>
          </a:p>
        </p:txBody>
      </p:sp>
      <p:sp>
        <p:nvSpPr>
          <p:cNvPr id="13" name="Title 1"/>
          <p:cNvSpPr>
            <a:spLocks noGrp="1"/>
          </p:cNvSpPr>
          <p:nvPr>
            <p:ph type="title"/>
          </p:nvPr>
        </p:nvSpPr>
        <p:spPr>
          <a:xfrm>
            <a:off x="467544" y="15298"/>
            <a:ext cx="8229600" cy="1143000"/>
          </a:xfrm>
        </p:spPr>
        <p:txBody>
          <a:bodyPr>
            <a:noAutofit/>
          </a:bodyPr>
          <a:lstStyle/>
          <a:p>
            <a:r>
              <a:rPr lang="en-US" sz="3800" dirty="0" smtClean="0">
                <a:latin typeface="Arial" pitchFamily="34" charset="0"/>
                <a:cs typeface="Arial" pitchFamily="34" charset="0"/>
              </a:rPr>
              <a:t>Person detection</a:t>
            </a:r>
            <a:br>
              <a:rPr lang="en-US" sz="3800" dirty="0" smtClean="0">
                <a:latin typeface="Arial" pitchFamily="34" charset="0"/>
                <a:cs typeface="Arial" pitchFamily="34" charset="0"/>
              </a:rPr>
            </a:br>
            <a:r>
              <a:rPr lang="en-US" sz="3800" dirty="0" smtClean="0">
                <a:latin typeface="Arial" pitchFamily="34" charset="0"/>
                <a:cs typeface="Arial" pitchFamily="34" charset="0"/>
              </a:rPr>
              <a:t>with </a:t>
            </a:r>
            <a:r>
              <a:rPr lang="en-US" sz="3800" dirty="0" err="1" smtClean="0">
                <a:latin typeface="Arial" pitchFamily="34" charset="0"/>
                <a:cs typeface="Arial" pitchFamily="34" charset="0"/>
              </a:rPr>
              <a:t>HoG’s</a:t>
            </a:r>
            <a:r>
              <a:rPr lang="en-US" sz="3800" dirty="0" smtClean="0">
                <a:latin typeface="Arial" pitchFamily="34" charset="0"/>
                <a:cs typeface="Arial" pitchFamily="34" charset="0"/>
              </a:rPr>
              <a:t> &amp; linear SVM’s</a:t>
            </a:r>
            <a:endParaRPr lang="en-US" sz="3800" dirty="0">
              <a:latin typeface="Arial" pitchFamily="34" charset="0"/>
              <a:cs typeface="Arial" pitchFamily="34"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30899946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5298"/>
            <a:ext cx="8229600" cy="1143000"/>
          </a:xfrm>
        </p:spPr>
        <p:txBody>
          <a:bodyPr>
            <a:noAutofit/>
          </a:bodyPr>
          <a:lstStyle/>
          <a:p>
            <a:r>
              <a:rPr lang="en-US" sz="3800" dirty="0" smtClean="0">
                <a:latin typeface="Arial" pitchFamily="34" charset="0"/>
                <a:cs typeface="Arial" pitchFamily="34" charset="0"/>
              </a:rPr>
              <a:t>Person detection</a:t>
            </a:r>
            <a:br>
              <a:rPr lang="en-US" sz="3800" dirty="0" smtClean="0">
                <a:latin typeface="Arial" pitchFamily="34" charset="0"/>
                <a:cs typeface="Arial" pitchFamily="34" charset="0"/>
              </a:rPr>
            </a:br>
            <a:r>
              <a:rPr lang="en-US" sz="3800" dirty="0" smtClean="0">
                <a:latin typeface="Arial" pitchFamily="34" charset="0"/>
                <a:cs typeface="Arial" pitchFamily="34" charset="0"/>
              </a:rPr>
              <a:t>with </a:t>
            </a:r>
            <a:r>
              <a:rPr lang="en-US" sz="3800" dirty="0" err="1" smtClean="0">
                <a:latin typeface="Arial" pitchFamily="34" charset="0"/>
                <a:cs typeface="Arial" pitchFamily="34" charset="0"/>
              </a:rPr>
              <a:t>HoG’s</a:t>
            </a:r>
            <a:r>
              <a:rPr lang="en-US" sz="3800" dirty="0" smtClean="0">
                <a:latin typeface="Arial" pitchFamily="34" charset="0"/>
                <a:cs typeface="Arial" pitchFamily="34" charset="0"/>
              </a:rPr>
              <a:t> &amp; linear SVM’s</a:t>
            </a:r>
            <a:endParaRPr lang="en-US" sz="3800" dirty="0">
              <a:latin typeface="Arial" pitchFamily="34" charset="0"/>
              <a:cs typeface="Arial" pitchFamily="34" charset="0"/>
            </a:endParaRPr>
          </a:p>
        </p:txBody>
      </p:sp>
      <p:sp>
        <p:nvSpPr>
          <p:cNvPr id="3" name="Content Placeholder 2"/>
          <p:cNvSpPr>
            <a:spLocks noGrp="1"/>
          </p:cNvSpPr>
          <p:nvPr>
            <p:ph idx="1"/>
          </p:nvPr>
        </p:nvSpPr>
        <p:spPr>
          <a:xfrm>
            <a:off x="359532" y="6067833"/>
            <a:ext cx="8229600" cy="4525963"/>
          </a:xfrm>
        </p:spPr>
        <p:txBody>
          <a:bodyPr/>
          <a:lstStyle/>
          <a:p>
            <a:r>
              <a:rPr lang="en-US" sz="1600" dirty="0" smtClean="0">
                <a:latin typeface="Arial" pitchFamily="34" charset="0"/>
                <a:cs typeface="Arial" pitchFamily="34" charset="0"/>
              </a:rPr>
              <a:t>Histograms of Oriented Gradients for Human Detection, </a:t>
            </a:r>
            <a:r>
              <a:rPr lang="en-US" sz="1600" dirty="0" err="1" smtClean="0">
                <a:latin typeface="Arial" pitchFamily="34" charset="0"/>
                <a:cs typeface="Arial" pitchFamily="34" charset="0"/>
                <a:hlinkClick r:id="rId4"/>
              </a:rPr>
              <a:t>Navneet</a:t>
            </a:r>
            <a:r>
              <a:rPr lang="en-US" sz="1600" dirty="0" smtClean="0">
                <a:latin typeface="Arial" pitchFamily="34" charset="0"/>
                <a:cs typeface="Arial" pitchFamily="34" charset="0"/>
                <a:hlinkClick r:id="rId4"/>
              </a:rPr>
              <a:t> </a:t>
            </a:r>
            <a:r>
              <a:rPr lang="en-US" sz="1600" dirty="0" err="1" smtClean="0">
                <a:latin typeface="Arial" pitchFamily="34" charset="0"/>
                <a:cs typeface="Arial" pitchFamily="34" charset="0"/>
                <a:hlinkClick r:id="rId4"/>
              </a:rPr>
              <a:t>Dalal</a:t>
            </a:r>
            <a:r>
              <a:rPr lang="en-US" sz="1600" dirty="0" smtClean="0">
                <a:latin typeface="Arial" pitchFamily="34" charset="0"/>
                <a:cs typeface="Arial" pitchFamily="34" charset="0"/>
              </a:rPr>
              <a:t>, </a:t>
            </a:r>
            <a:r>
              <a:rPr lang="en-US" sz="1600" dirty="0" smtClean="0">
                <a:latin typeface="Arial" pitchFamily="34" charset="0"/>
                <a:cs typeface="Arial" pitchFamily="34" charset="0"/>
                <a:hlinkClick r:id="rId5"/>
              </a:rPr>
              <a:t>Bill </a:t>
            </a:r>
            <a:r>
              <a:rPr lang="en-US" sz="1600" dirty="0" err="1" smtClean="0">
                <a:latin typeface="Arial" pitchFamily="34" charset="0"/>
                <a:cs typeface="Arial" pitchFamily="34" charset="0"/>
                <a:hlinkClick r:id="rId5"/>
              </a:rPr>
              <a:t>Triggs</a:t>
            </a:r>
            <a:r>
              <a:rPr lang="en-US" sz="1600" dirty="0" smtClean="0">
                <a:latin typeface="Arial" pitchFamily="34" charset="0"/>
                <a:cs typeface="Arial" pitchFamily="34" charset="0"/>
              </a:rPr>
              <a:t>, International Conference on Computer Vision &amp; Pattern Recognition - June 2005 </a:t>
            </a:r>
          </a:p>
        </p:txBody>
      </p:sp>
      <p:pic>
        <p:nvPicPr>
          <p:cNvPr id="4" name="demo.avi">
            <a:hlinkClick r:id="" action="ppaction://media"/>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1043608" y="1275854"/>
            <a:ext cx="6966775" cy="4644517"/>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2284367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if the features are not 2d?</a:t>
            </a:r>
          </a:p>
          <a:p>
            <a:r>
              <a:rPr lang="en-US" b="1" dirty="0" smtClean="0"/>
              <a:t>What if the data is not linearly separable?</a:t>
            </a:r>
          </a:p>
          <a:p>
            <a:r>
              <a:rPr lang="en-US" dirty="0" smtClean="0"/>
              <a:t>What if we have more than just two categories?</a:t>
            </a:r>
            <a:endParaRPr lang="en-US" dirty="0"/>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53237423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Rectangle 2"/>
          <p:cNvSpPr txBox="1">
            <a:spLocks noChangeArrowheads="1"/>
          </p:cNvSpPr>
          <p:nvPr/>
        </p:nvSpPr>
        <p:spPr bwMode="auto">
          <a:xfrm>
            <a:off x="457199" y="368660"/>
            <a:ext cx="8328025"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a:lstStyle>
          <a:p>
            <a:r>
              <a:rPr lang="en-US" sz="2800" kern="0" dirty="0" smtClean="0">
                <a:solidFill>
                  <a:prstClr val="black"/>
                </a:solidFill>
                <a:latin typeface="Arial" pitchFamily="34" charset="0"/>
                <a:cs typeface="Arial" pitchFamily="34" charset="0"/>
              </a:rPr>
              <a:t>Window-based object detection: recap</a:t>
            </a:r>
          </a:p>
        </p:txBody>
      </p:sp>
      <p:sp>
        <p:nvSpPr>
          <p:cNvPr id="199" name="Line 10"/>
          <p:cNvSpPr>
            <a:spLocks noChangeShapeType="1"/>
          </p:cNvSpPr>
          <p:nvPr/>
        </p:nvSpPr>
        <p:spPr bwMode="auto">
          <a:xfrm>
            <a:off x="4813300" y="3568700"/>
            <a:ext cx="0" cy="365125"/>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00" name="Line 41"/>
          <p:cNvSpPr>
            <a:spLocks noChangeShapeType="1"/>
          </p:cNvSpPr>
          <p:nvPr/>
        </p:nvSpPr>
        <p:spPr bwMode="auto">
          <a:xfrm>
            <a:off x="5029200" y="3568700"/>
            <a:ext cx="0" cy="365125"/>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01" name="Line 42"/>
          <p:cNvSpPr>
            <a:spLocks noChangeShapeType="1"/>
          </p:cNvSpPr>
          <p:nvPr/>
        </p:nvSpPr>
        <p:spPr bwMode="auto">
          <a:xfrm>
            <a:off x="5245100" y="3568700"/>
            <a:ext cx="0" cy="365125"/>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02" name="Line 43"/>
          <p:cNvSpPr>
            <a:spLocks noChangeShapeType="1"/>
          </p:cNvSpPr>
          <p:nvPr/>
        </p:nvSpPr>
        <p:spPr bwMode="auto">
          <a:xfrm>
            <a:off x="5461000" y="3568700"/>
            <a:ext cx="0" cy="365125"/>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03" name="Rectangle 36"/>
          <p:cNvSpPr>
            <a:spLocks noChangeArrowheads="1"/>
          </p:cNvSpPr>
          <p:nvPr/>
        </p:nvSpPr>
        <p:spPr bwMode="auto">
          <a:xfrm>
            <a:off x="3841750" y="1630363"/>
            <a:ext cx="5148263" cy="1908175"/>
          </a:xfrm>
          <a:prstGeom prst="rect">
            <a:avLst/>
          </a:prstGeom>
          <a:solidFill>
            <a:srgbClr val="FFFFFF"/>
          </a:solidFill>
          <a:ln w="38100" cap="sq">
            <a:solidFill>
              <a:srgbClr val="000000"/>
            </a:solidFill>
            <a:miter lim="800000"/>
            <a:headEnd type="none" w="sm" len="sm"/>
            <a:tailEnd type="none" w="sm" len="sm"/>
          </a:ln>
        </p:spPr>
        <p:txBody>
          <a:bodyPr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pic>
        <p:nvPicPr>
          <p:cNvPr id="204" name="Picture 3" descr="HK_SYP_Western_Street_10"/>
          <p:cNvPicPr>
            <a:picLocks noChangeAspect="1" noChangeArrowheads="1"/>
          </p:cNvPicPr>
          <p:nvPr/>
        </p:nvPicPr>
        <p:blipFill>
          <a:blip r:embed="rId3" cstate="print"/>
          <a:srcRect/>
          <a:stretch>
            <a:fillRect/>
          </a:stretch>
        </p:blipFill>
        <p:spPr bwMode="auto">
          <a:xfrm>
            <a:off x="503238" y="3925888"/>
            <a:ext cx="2124075" cy="1593850"/>
          </a:xfrm>
          <a:prstGeom prst="rect">
            <a:avLst/>
          </a:prstGeom>
          <a:noFill/>
          <a:ln w="9525">
            <a:noFill/>
            <a:miter lim="800000"/>
            <a:headEnd/>
            <a:tailEnd/>
          </a:ln>
        </p:spPr>
      </p:pic>
      <p:sp>
        <p:nvSpPr>
          <p:cNvPr id="205" name="Rectangle 4"/>
          <p:cNvSpPr>
            <a:spLocks noChangeArrowheads="1"/>
          </p:cNvSpPr>
          <p:nvPr/>
        </p:nvSpPr>
        <p:spPr bwMode="auto">
          <a:xfrm>
            <a:off x="503238" y="3925888"/>
            <a:ext cx="396875" cy="395287"/>
          </a:xfrm>
          <a:prstGeom prst="rect">
            <a:avLst/>
          </a:prstGeom>
          <a:noFill/>
          <a:ln w="38100" cap="sq">
            <a:solidFill>
              <a:srgbClr val="FFFF00"/>
            </a:solidFill>
            <a:miter lim="800000"/>
            <a:headEnd type="none" w="sm" len="sm"/>
            <a:tailEnd type="none" w="sm" len="sm"/>
          </a:ln>
        </p:spPr>
        <p:txBody>
          <a:bodyPr lIns="90000" tIns="46800" rIns="90000" bIns="46800" anchor="ctr">
            <a:spAutoFit/>
          </a:bodyPr>
          <a:lstStyle/>
          <a:p>
            <a:pPr algn="l" rtl="0" eaLnBrk="0" fontAlgn="base" hangingPunct="0">
              <a:spcBef>
                <a:spcPct val="0"/>
              </a:spcBef>
              <a:spcAft>
                <a:spcPct val="0"/>
              </a:spcAft>
            </a:pPr>
            <a:endParaRPr lang="en-US" sz="2100" b="1" kern="1200">
              <a:solidFill>
                <a:srgbClr val="000000"/>
              </a:solidFill>
              <a:latin typeface="Trebuchet MS" pitchFamily="34" charset="0"/>
              <a:ea typeface="+mn-ea"/>
              <a:cs typeface="+mn-cs"/>
            </a:endParaRPr>
          </a:p>
        </p:txBody>
      </p:sp>
      <p:pic>
        <p:nvPicPr>
          <p:cNvPr id="206" name="Picture 5" descr="HK_SYP_Western_Street_10"/>
          <p:cNvPicPr>
            <a:picLocks noChangeAspect="1" noChangeArrowheads="1"/>
          </p:cNvPicPr>
          <p:nvPr/>
        </p:nvPicPr>
        <p:blipFill>
          <a:blip r:embed="rId4" cstate="print"/>
          <a:srcRect r="79031" b="74638"/>
          <a:stretch>
            <a:fillRect/>
          </a:stretch>
        </p:blipFill>
        <p:spPr bwMode="auto">
          <a:xfrm>
            <a:off x="3167063" y="4502150"/>
            <a:ext cx="396875" cy="360363"/>
          </a:xfrm>
          <a:prstGeom prst="rect">
            <a:avLst/>
          </a:prstGeom>
          <a:noFill/>
          <a:ln w="38100">
            <a:solidFill>
              <a:srgbClr val="FFFF00"/>
            </a:solidFill>
            <a:miter lim="800000"/>
            <a:headEnd/>
            <a:tailEnd/>
          </a:ln>
        </p:spPr>
      </p:pic>
      <p:sp>
        <p:nvSpPr>
          <p:cNvPr id="207" name="Line 6"/>
          <p:cNvSpPr>
            <a:spLocks noChangeShapeType="1"/>
          </p:cNvSpPr>
          <p:nvPr/>
        </p:nvSpPr>
        <p:spPr bwMode="auto">
          <a:xfrm>
            <a:off x="2663825" y="4714875"/>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grpSp>
        <p:nvGrpSpPr>
          <p:cNvPr id="2" name="Group 28"/>
          <p:cNvGrpSpPr>
            <a:grpSpLocks/>
          </p:cNvGrpSpPr>
          <p:nvPr/>
        </p:nvGrpSpPr>
        <p:grpSpPr bwMode="auto">
          <a:xfrm>
            <a:off x="6300788" y="4222750"/>
            <a:ext cx="2557462" cy="1223963"/>
            <a:chOff x="4127" y="1797"/>
            <a:chExt cx="1611" cy="771"/>
          </a:xfrm>
        </p:grpSpPr>
        <p:sp>
          <p:nvSpPr>
            <p:cNvPr id="209" name="AutoShape 8"/>
            <p:cNvSpPr>
              <a:spLocks noChangeArrowheads="1"/>
            </p:cNvSpPr>
            <p:nvPr/>
          </p:nvSpPr>
          <p:spPr bwMode="auto">
            <a:xfrm>
              <a:off x="4309" y="1797"/>
              <a:ext cx="1270" cy="771"/>
            </a:xfrm>
            <a:prstGeom prst="roundRect">
              <a:avLst>
                <a:gd name="adj" fmla="val 16667"/>
              </a:avLst>
            </a:prstGeom>
            <a:noFill/>
            <a:ln w="38100" cap="sq">
              <a:solidFill>
                <a:srgbClr val="000000"/>
              </a:solidFill>
              <a:round/>
              <a:headEnd type="none" w="sm" len="sm"/>
              <a:tailEnd type="none" w="sm" len="sm"/>
            </a:ln>
          </p:spPr>
          <p:txBody>
            <a:bodyPr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0" name="Text Box 9"/>
            <p:cNvSpPr txBox="1">
              <a:spLocks noChangeArrowheads="1"/>
            </p:cNvSpPr>
            <p:nvPr/>
          </p:nvSpPr>
          <p:spPr bwMode="auto">
            <a:xfrm>
              <a:off x="4127" y="1956"/>
              <a:ext cx="1611" cy="480"/>
            </a:xfrm>
            <a:prstGeom prst="rect">
              <a:avLst/>
            </a:prstGeom>
            <a:noFill/>
            <a:ln w="12700" cap="sq">
              <a:noFill/>
              <a:miter lim="800000"/>
              <a:headEnd type="none" w="sm" len="sm"/>
              <a:tailEnd type="none" w="sm" len="sm"/>
            </a:ln>
          </p:spPr>
          <p:txBody>
            <a:bodyPr lIns="90000" tIns="46800" rIns="90000" bIns="4680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Trebuchet MS" pitchFamily="34" charset="0"/>
                  <a:ea typeface="+mn-ea"/>
                  <a:cs typeface="+mn-cs"/>
                </a:rPr>
                <a:t>Car/non-car Classifier</a:t>
              </a:r>
            </a:p>
          </p:txBody>
        </p:sp>
      </p:grpSp>
      <p:sp>
        <p:nvSpPr>
          <p:cNvPr id="211" name="AutoShape 18"/>
          <p:cNvSpPr>
            <a:spLocks noChangeArrowheads="1"/>
          </p:cNvSpPr>
          <p:nvPr/>
        </p:nvSpPr>
        <p:spPr bwMode="auto">
          <a:xfrm>
            <a:off x="4103688" y="3970338"/>
            <a:ext cx="1908175" cy="2197100"/>
          </a:xfrm>
          <a:prstGeom prst="roundRect">
            <a:avLst>
              <a:gd name="adj" fmla="val 16667"/>
            </a:avLst>
          </a:prstGeom>
          <a:solidFill>
            <a:srgbClr val="FFFFFF"/>
          </a:solidFill>
          <a:ln w="38100" cap="sq">
            <a:solidFill>
              <a:srgbClr val="000000"/>
            </a:solidFill>
            <a:round/>
            <a:headEnd type="none" w="sm" len="sm"/>
            <a:tailEnd type="none" w="sm" len="sm"/>
          </a:ln>
        </p:spPr>
        <p:txBody>
          <a:bodyPr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2" name="Line 11"/>
          <p:cNvSpPr>
            <a:spLocks noChangeShapeType="1"/>
          </p:cNvSpPr>
          <p:nvPr/>
        </p:nvSpPr>
        <p:spPr bwMode="auto">
          <a:xfrm flipV="1">
            <a:off x="4643438" y="4149725"/>
            <a:ext cx="0" cy="828675"/>
          </a:xfrm>
          <a:prstGeom prst="line">
            <a:avLst/>
          </a:prstGeom>
          <a:noFill/>
          <a:ln w="12700" cap="sq">
            <a:solidFill>
              <a:srgbClr val="000000"/>
            </a:solidFill>
            <a:round/>
            <a:headEnd type="none" w="sm" len="sm"/>
            <a:tailEnd type="triangle" w="sm" len="sm"/>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3" name="Line 12"/>
          <p:cNvSpPr>
            <a:spLocks noChangeShapeType="1"/>
          </p:cNvSpPr>
          <p:nvPr/>
        </p:nvSpPr>
        <p:spPr bwMode="auto">
          <a:xfrm flipV="1">
            <a:off x="4643438" y="4367213"/>
            <a:ext cx="647700" cy="611187"/>
          </a:xfrm>
          <a:prstGeom prst="line">
            <a:avLst/>
          </a:prstGeom>
          <a:noFill/>
          <a:ln w="12700" cap="sq">
            <a:solidFill>
              <a:srgbClr val="000000"/>
            </a:solidFill>
            <a:round/>
            <a:headEnd type="none" w="sm" len="sm"/>
            <a:tailEnd type="triangle" w="sm" len="sm"/>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4" name="Line 13"/>
          <p:cNvSpPr>
            <a:spLocks noChangeShapeType="1"/>
          </p:cNvSpPr>
          <p:nvPr/>
        </p:nvSpPr>
        <p:spPr bwMode="auto">
          <a:xfrm flipV="1">
            <a:off x="4643438" y="4978400"/>
            <a:ext cx="936625" cy="0"/>
          </a:xfrm>
          <a:prstGeom prst="line">
            <a:avLst/>
          </a:prstGeom>
          <a:noFill/>
          <a:ln w="12700" cap="sq">
            <a:solidFill>
              <a:srgbClr val="000000"/>
            </a:solidFill>
            <a:round/>
            <a:headEnd type="none" w="sm" len="sm"/>
            <a:tailEnd type="triangle" w="sm" len="sm"/>
          </a:ln>
        </p:spPr>
        <p:txBody>
          <a:bodyPr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5" name="Line 14"/>
          <p:cNvSpPr>
            <a:spLocks noChangeShapeType="1"/>
          </p:cNvSpPr>
          <p:nvPr/>
        </p:nvSpPr>
        <p:spPr bwMode="auto">
          <a:xfrm>
            <a:off x="4643438" y="4978400"/>
            <a:ext cx="900112" cy="360363"/>
          </a:xfrm>
          <a:prstGeom prst="line">
            <a:avLst/>
          </a:prstGeom>
          <a:noFill/>
          <a:ln w="12700" cap="sq">
            <a:solidFill>
              <a:srgbClr val="000000"/>
            </a:solidFill>
            <a:round/>
            <a:headEnd type="none" w="sm" len="sm"/>
            <a:tailEnd type="triangle" w="sm" len="sm"/>
          </a:ln>
        </p:spPr>
        <p:txBody>
          <a:bodyPr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6" name="Oval 15"/>
          <p:cNvSpPr>
            <a:spLocks noChangeArrowheads="1"/>
          </p:cNvSpPr>
          <p:nvPr/>
        </p:nvSpPr>
        <p:spPr bwMode="auto">
          <a:xfrm>
            <a:off x="4859338" y="4475163"/>
            <a:ext cx="144462" cy="144462"/>
          </a:xfrm>
          <a:prstGeom prst="ellipse">
            <a:avLst/>
          </a:prstGeom>
          <a:solidFill>
            <a:srgbClr val="0066FF"/>
          </a:solidFill>
          <a:ln w="12700" cap="sq">
            <a:solidFill>
              <a:srgbClr val="000000"/>
            </a:solidFill>
            <a:round/>
            <a:headEnd type="none" w="sm" len="sm"/>
            <a:tailEnd type="none" w="sm" len="sm"/>
          </a:ln>
        </p:spPr>
        <p:txBody>
          <a:bodyPr wrap="none"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7" name="Text Box 16"/>
          <p:cNvSpPr txBox="1">
            <a:spLocks noChangeArrowheads="1"/>
          </p:cNvSpPr>
          <p:nvPr/>
        </p:nvSpPr>
        <p:spPr bwMode="auto">
          <a:xfrm>
            <a:off x="4248150" y="5332413"/>
            <a:ext cx="1692275" cy="762000"/>
          </a:xfrm>
          <a:prstGeom prst="rect">
            <a:avLst/>
          </a:prstGeom>
          <a:noFill/>
          <a:ln w="12700" cap="sq">
            <a:noFill/>
            <a:miter lim="800000"/>
            <a:headEnd type="none" w="sm" len="sm"/>
            <a:tailEnd type="none" w="sm" len="sm"/>
          </a:ln>
        </p:spPr>
        <p:txBody>
          <a:bodyPr lIns="90000" tIns="46800" rIns="90000" bIns="46800">
            <a:spAutoFit/>
          </a:bodyPr>
          <a:lstStyle/>
          <a:p>
            <a:pPr algn="ctr" rtl="0" eaLnBrk="0" fontAlgn="base" hangingPunct="0">
              <a:spcBef>
                <a:spcPct val="50000"/>
              </a:spcBef>
              <a:spcAft>
                <a:spcPct val="0"/>
              </a:spcAft>
            </a:pPr>
            <a:r>
              <a:rPr lang="en-US" sz="2200" b="1" kern="1200">
                <a:solidFill>
                  <a:srgbClr val="000000"/>
                </a:solidFill>
                <a:latin typeface="Trebuchet MS" pitchFamily="34" charset="0"/>
                <a:ea typeface="+mn-ea"/>
                <a:cs typeface="+mn-cs"/>
              </a:rPr>
              <a:t>Feature extraction</a:t>
            </a:r>
          </a:p>
        </p:txBody>
      </p:sp>
      <p:grpSp>
        <p:nvGrpSpPr>
          <p:cNvPr id="3" name="Group 34"/>
          <p:cNvGrpSpPr>
            <a:grpSpLocks/>
          </p:cNvGrpSpPr>
          <p:nvPr/>
        </p:nvGrpSpPr>
        <p:grpSpPr bwMode="auto">
          <a:xfrm>
            <a:off x="3913188" y="1774825"/>
            <a:ext cx="2449512" cy="1322388"/>
            <a:chOff x="4082" y="1344"/>
            <a:chExt cx="1543" cy="833"/>
          </a:xfrm>
        </p:grpSpPr>
        <p:pic>
          <p:nvPicPr>
            <p:cNvPr id="219" name="Picture 22" descr="16_hot_rod"/>
            <p:cNvPicPr>
              <a:picLocks noChangeAspect="1" noChangeArrowheads="1"/>
            </p:cNvPicPr>
            <p:nvPr/>
          </p:nvPicPr>
          <p:blipFill>
            <a:blip r:embed="rId5" cstate="print"/>
            <a:srcRect/>
            <a:stretch>
              <a:fillRect/>
            </a:stretch>
          </p:blipFill>
          <p:spPr bwMode="auto">
            <a:xfrm>
              <a:off x="4921" y="1774"/>
              <a:ext cx="537" cy="403"/>
            </a:xfrm>
            <a:prstGeom prst="rect">
              <a:avLst/>
            </a:prstGeom>
            <a:noFill/>
            <a:ln w="9525">
              <a:noFill/>
              <a:miter lim="800000"/>
              <a:headEnd/>
              <a:tailEnd/>
            </a:ln>
          </p:spPr>
        </p:pic>
        <p:pic>
          <p:nvPicPr>
            <p:cNvPr id="220" name="Picture 23" descr="Skyline_250GT_unmarked_car_rear"/>
            <p:cNvPicPr>
              <a:picLocks noChangeAspect="1" noChangeArrowheads="1"/>
            </p:cNvPicPr>
            <p:nvPr/>
          </p:nvPicPr>
          <p:blipFill>
            <a:blip r:embed="rId6" cstate="print"/>
            <a:srcRect/>
            <a:stretch>
              <a:fillRect/>
            </a:stretch>
          </p:blipFill>
          <p:spPr bwMode="auto">
            <a:xfrm>
              <a:off x="4626" y="1349"/>
              <a:ext cx="545" cy="403"/>
            </a:xfrm>
            <a:prstGeom prst="rect">
              <a:avLst/>
            </a:prstGeom>
            <a:noFill/>
            <a:ln w="9525">
              <a:noFill/>
              <a:miter lim="800000"/>
              <a:headEnd/>
              <a:tailEnd/>
            </a:ln>
          </p:spPr>
        </p:pic>
        <p:pic>
          <p:nvPicPr>
            <p:cNvPr id="221" name="Picture 24" descr="Rear_of_car_1-full"/>
            <p:cNvPicPr>
              <a:picLocks noChangeAspect="1" noChangeArrowheads="1"/>
            </p:cNvPicPr>
            <p:nvPr/>
          </p:nvPicPr>
          <p:blipFill>
            <a:blip r:embed="rId7" cstate="print"/>
            <a:srcRect/>
            <a:stretch>
              <a:fillRect/>
            </a:stretch>
          </p:blipFill>
          <p:spPr bwMode="auto">
            <a:xfrm>
              <a:off x="5193" y="1349"/>
              <a:ext cx="432" cy="403"/>
            </a:xfrm>
            <a:prstGeom prst="rect">
              <a:avLst/>
            </a:prstGeom>
            <a:noFill/>
            <a:ln w="9525">
              <a:noFill/>
              <a:miter lim="800000"/>
              <a:headEnd/>
              <a:tailEnd/>
            </a:ln>
          </p:spPr>
        </p:pic>
        <p:pic>
          <p:nvPicPr>
            <p:cNvPr id="222" name="Picture 25" descr="Picture8"/>
            <p:cNvPicPr>
              <a:picLocks noChangeAspect="1" noChangeArrowheads="1"/>
            </p:cNvPicPr>
            <p:nvPr/>
          </p:nvPicPr>
          <p:blipFill>
            <a:blip r:embed="rId8" cstate="print"/>
            <a:srcRect/>
            <a:stretch>
              <a:fillRect/>
            </a:stretch>
          </p:blipFill>
          <p:spPr bwMode="auto">
            <a:xfrm>
              <a:off x="4082" y="1344"/>
              <a:ext cx="518" cy="403"/>
            </a:xfrm>
            <a:prstGeom prst="rect">
              <a:avLst/>
            </a:prstGeom>
            <a:noFill/>
            <a:ln w="9525">
              <a:noFill/>
              <a:miter lim="800000"/>
              <a:headEnd/>
              <a:tailEnd/>
            </a:ln>
          </p:spPr>
        </p:pic>
        <p:pic>
          <p:nvPicPr>
            <p:cNvPr id="223" name="Picture 26" descr="demo%20car%20rear"/>
            <p:cNvPicPr>
              <a:picLocks noChangeAspect="1" noChangeArrowheads="1"/>
            </p:cNvPicPr>
            <p:nvPr/>
          </p:nvPicPr>
          <p:blipFill>
            <a:blip r:embed="rId9" cstate="print"/>
            <a:srcRect/>
            <a:stretch>
              <a:fillRect/>
            </a:stretch>
          </p:blipFill>
          <p:spPr bwMode="auto">
            <a:xfrm>
              <a:off x="4195" y="1774"/>
              <a:ext cx="702" cy="403"/>
            </a:xfrm>
            <a:prstGeom prst="rect">
              <a:avLst/>
            </a:prstGeom>
            <a:noFill/>
            <a:ln w="9525">
              <a:noFill/>
              <a:miter lim="800000"/>
              <a:headEnd/>
              <a:tailEnd/>
            </a:ln>
          </p:spPr>
        </p:pic>
      </p:grpSp>
      <p:sp>
        <p:nvSpPr>
          <p:cNvPr id="224" name="Line 27"/>
          <p:cNvSpPr>
            <a:spLocks noChangeShapeType="1"/>
          </p:cNvSpPr>
          <p:nvPr/>
        </p:nvSpPr>
        <p:spPr bwMode="auto">
          <a:xfrm>
            <a:off x="3635375" y="4727575"/>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25" name="Line 35"/>
          <p:cNvSpPr>
            <a:spLocks noChangeShapeType="1"/>
          </p:cNvSpPr>
          <p:nvPr/>
        </p:nvSpPr>
        <p:spPr bwMode="auto">
          <a:xfrm>
            <a:off x="6084888" y="4691063"/>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grpSp>
        <p:nvGrpSpPr>
          <p:cNvPr id="4" name="Group 44"/>
          <p:cNvGrpSpPr>
            <a:grpSpLocks/>
          </p:cNvGrpSpPr>
          <p:nvPr/>
        </p:nvGrpSpPr>
        <p:grpSpPr bwMode="auto">
          <a:xfrm>
            <a:off x="6253163" y="1666875"/>
            <a:ext cx="2573337" cy="1511300"/>
            <a:chOff x="3855" y="777"/>
            <a:chExt cx="1621" cy="952"/>
          </a:xfrm>
        </p:grpSpPr>
        <p:grpSp>
          <p:nvGrpSpPr>
            <p:cNvPr id="5" name="Group 33"/>
            <p:cNvGrpSpPr>
              <a:grpSpLocks/>
            </p:cNvGrpSpPr>
            <p:nvPr/>
          </p:nvGrpSpPr>
          <p:grpSpPr bwMode="auto">
            <a:xfrm>
              <a:off x="4195" y="867"/>
              <a:ext cx="1281" cy="817"/>
              <a:chOff x="4241" y="408"/>
              <a:chExt cx="1281" cy="817"/>
            </a:xfrm>
          </p:grpSpPr>
          <p:pic>
            <p:nvPicPr>
              <p:cNvPr id="229" name="Picture 29" descr="thing"/>
              <p:cNvPicPr>
                <a:picLocks noChangeAspect="1" noChangeArrowheads="1"/>
              </p:cNvPicPr>
              <p:nvPr/>
            </p:nvPicPr>
            <p:blipFill>
              <a:blip r:embed="rId10" cstate="print"/>
              <a:srcRect/>
              <a:stretch>
                <a:fillRect/>
              </a:stretch>
            </p:blipFill>
            <p:spPr bwMode="auto">
              <a:xfrm>
                <a:off x="4932" y="408"/>
                <a:ext cx="590" cy="403"/>
              </a:xfrm>
              <a:prstGeom prst="rect">
                <a:avLst/>
              </a:prstGeom>
              <a:noFill/>
              <a:ln w="9525">
                <a:noFill/>
                <a:miter lim="800000"/>
                <a:headEnd/>
                <a:tailEnd/>
              </a:ln>
            </p:spPr>
          </p:pic>
          <p:pic>
            <p:nvPicPr>
              <p:cNvPr id="230" name="Picture 30" descr="things460"/>
              <p:cNvPicPr>
                <a:picLocks noChangeAspect="1" noChangeArrowheads="1"/>
              </p:cNvPicPr>
              <p:nvPr/>
            </p:nvPicPr>
            <p:blipFill>
              <a:blip r:embed="rId11" cstate="print"/>
              <a:srcRect/>
              <a:stretch>
                <a:fillRect/>
              </a:stretch>
            </p:blipFill>
            <p:spPr bwMode="auto">
              <a:xfrm>
                <a:off x="4785" y="822"/>
                <a:ext cx="618" cy="403"/>
              </a:xfrm>
              <a:prstGeom prst="rect">
                <a:avLst/>
              </a:prstGeom>
              <a:noFill/>
              <a:ln w="9525">
                <a:noFill/>
                <a:miter lim="800000"/>
                <a:headEnd/>
                <a:tailEnd/>
              </a:ln>
            </p:spPr>
          </p:pic>
          <p:pic>
            <p:nvPicPr>
              <p:cNvPr id="231" name="Picture 31" descr="12805w_isaac_abram_all_things_are_one_"/>
              <p:cNvPicPr>
                <a:picLocks noChangeAspect="1" noChangeArrowheads="1"/>
              </p:cNvPicPr>
              <p:nvPr/>
            </p:nvPicPr>
            <p:blipFill>
              <a:blip r:embed="rId12" cstate="print"/>
              <a:srcRect/>
              <a:stretch>
                <a:fillRect/>
              </a:stretch>
            </p:blipFill>
            <p:spPr bwMode="auto">
              <a:xfrm>
                <a:off x="4359" y="822"/>
                <a:ext cx="409" cy="403"/>
              </a:xfrm>
              <a:prstGeom prst="rect">
                <a:avLst/>
              </a:prstGeom>
              <a:noFill/>
              <a:ln w="9525">
                <a:noFill/>
                <a:miter lim="800000"/>
                <a:headEnd/>
                <a:tailEnd/>
              </a:ln>
            </p:spPr>
          </p:pic>
          <p:pic>
            <p:nvPicPr>
              <p:cNvPr id="232" name="Picture 32" descr="yanks600"/>
              <p:cNvPicPr>
                <a:picLocks noChangeAspect="1" noChangeArrowheads="1"/>
              </p:cNvPicPr>
              <p:nvPr/>
            </p:nvPicPr>
            <p:blipFill>
              <a:blip r:embed="rId13" cstate="print"/>
              <a:srcRect l="20236"/>
              <a:stretch>
                <a:fillRect/>
              </a:stretch>
            </p:blipFill>
            <p:spPr bwMode="auto">
              <a:xfrm>
                <a:off x="4241" y="408"/>
                <a:ext cx="674" cy="403"/>
              </a:xfrm>
              <a:prstGeom prst="rect">
                <a:avLst/>
              </a:prstGeom>
              <a:noFill/>
              <a:ln w="9525">
                <a:noFill/>
                <a:miter lim="800000"/>
                <a:headEnd/>
                <a:tailEnd/>
              </a:ln>
            </p:spPr>
          </p:pic>
        </p:grpSp>
        <p:sp>
          <p:nvSpPr>
            <p:cNvPr id="228" name="Line 39"/>
            <p:cNvSpPr>
              <a:spLocks noChangeShapeType="1"/>
            </p:cNvSpPr>
            <p:nvPr/>
          </p:nvSpPr>
          <p:spPr bwMode="auto">
            <a:xfrm flipV="1">
              <a:off x="3855" y="777"/>
              <a:ext cx="318" cy="952"/>
            </a:xfrm>
            <a:prstGeom prst="line">
              <a:avLst/>
            </a:prstGeom>
            <a:noFill/>
            <a:ln w="28575">
              <a:solidFill>
                <a:srgbClr val="000000"/>
              </a:solidFill>
              <a:prstDash val="dash"/>
              <a:round/>
              <a:headEnd type="none" w="sm" len="sm"/>
              <a:tailEnd type="none" w="sm" len="sm"/>
            </a:ln>
          </p:spPr>
          <p:txBody>
            <a:bodyPr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grpSp>
      <p:sp>
        <p:nvSpPr>
          <p:cNvPr id="233" name="Text Box 40"/>
          <p:cNvSpPr txBox="1">
            <a:spLocks noChangeArrowheads="1"/>
          </p:cNvSpPr>
          <p:nvPr/>
        </p:nvSpPr>
        <p:spPr bwMode="auto">
          <a:xfrm>
            <a:off x="5029200" y="3141663"/>
            <a:ext cx="2376488" cy="396875"/>
          </a:xfrm>
          <a:prstGeom prst="rect">
            <a:avLst/>
          </a:prstGeom>
          <a:noFill/>
          <a:ln w="12700" cap="sq">
            <a:noFill/>
            <a:miter lim="800000"/>
            <a:headEnd type="none" w="sm" len="sm"/>
            <a:tailEnd type="none" w="sm" len="sm"/>
          </a:ln>
        </p:spPr>
        <p:txBody>
          <a:bodyPr lIns="90000" tIns="46800" rIns="90000" bIns="46800">
            <a:spAutoFit/>
          </a:bodyPr>
          <a:lstStyle/>
          <a:p>
            <a:pPr algn="l" rtl="0" eaLnBrk="0" fontAlgn="base" hangingPunct="0">
              <a:spcBef>
                <a:spcPct val="50000"/>
              </a:spcBef>
              <a:spcAft>
                <a:spcPct val="0"/>
              </a:spcAft>
            </a:pPr>
            <a:r>
              <a:rPr lang="en-US" sz="2000" b="1" kern="1200">
                <a:solidFill>
                  <a:srgbClr val="000000"/>
                </a:solidFill>
                <a:latin typeface="Trebuchet MS" pitchFamily="34" charset="0"/>
                <a:ea typeface="+mn-ea"/>
                <a:cs typeface="+mn-cs"/>
              </a:rPr>
              <a:t>Training examples</a:t>
            </a:r>
          </a:p>
        </p:txBody>
      </p:sp>
      <p:sp>
        <p:nvSpPr>
          <p:cNvPr id="234" name="TextBox 38"/>
          <p:cNvSpPr txBox="1">
            <a:spLocks noChangeArrowheads="1"/>
          </p:cNvSpPr>
          <p:nvPr/>
        </p:nvSpPr>
        <p:spPr bwMode="auto">
          <a:xfrm>
            <a:off x="528638" y="1110685"/>
            <a:ext cx="3322637" cy="2677656"/>
          </a:xfrm>
          <a:prstGeom prst="rect">
            <a:avLst/>
          </a:prstGeom>
          <a:noFill/>
          <a:ln w="9525">
            <a:noFill/>
            <a:miter lim="800000"/>
            <a:headEnd/>
            <a:tailEnd/>
          </a:ln>
        </p:spPr>
        <p:txBody>
          <a:bodyPr>
            <a:spAutoFit/>
          </a:bodyPr>
          <a:lstStyle/>
          <a:p>
            <a:pPr algn="l" rtl="0" eaLnBrk="0" fontAlgn="base" hangingPunct="0">
              <a:spcBef>
                <a:spcPct val="0"/>
              </a:spcBef>
              <a:spcAft>
                <a:spcPct val="0"/>
              </a:spcAft>
            </a:pPr>
            <a:r>
              <a:rPr lang="en-US" sz="2100" b="1" kern="1200" dirty="0" smtClean="0">
                <a:solidFill>
                  <a:srgbClr val="000000"/>
                </a:solidFill>
                <a:latin typeface="Arial" pitchFamily="34" charset="0"/>
                <a:cs typeface="Arial" pitchFamily="34" charset="0"/>
              </a:rPr>
              <a:t>Training:</a:t>
            </a:r>
          </a:p>
          <a:p>
            <a:pPr marL="457200" indent="-457200" algn="l" rtl="0" eaLnBrk="0" fontAlgn="base" hangingPunct="0">
              <a:spcBef>
                <a:spcPct val="0"/>
              </a:spcBef>
              <a:spcAft>
                <a:spcPct val="0"/>
              </a:spcAft>
              <a:buFontTx/>
              <a:buAutoNum type="arabicPeriod"/>
            </a:pPr>
            <a:r>
              <a:rPr lang="en-US" sz="2100" kern="1200" dirty="0" smtClean="0">
                <a:solidFill>
                  <a:srgbClr val="000000"/>
                </a:solidFill>
                <a:latin typeface="Arial" pitchFamily="34" charset="0"/>
                <a:cs typeface="Arial" pitchFamily="34" charset="0"/>
              </a:rPr>
              <a:t>Obtain </a:t>
            </a:r>
            <a:r>
              <a:rPr lang="en-US" sz="2100" kern="1200" dirty="0">
                <a:solidFill>
                  <a:srgbClr val="000000"/>
                </a:solidFill>
                <a:latin typeface="Arial" pitchFamily="34" charset="0"/>
                <a:cs typeface="Arial" pitchFamily="34" charset="0"/>
              </a:rPr>
              <a:t>training data</a:t>
            </a:r>
          </a:p>
          <a:p>
            <a:pPr marL="457200" indent="-457200" algn="l" rtl="0" eaLnBrk="0" fontAlgn="base" hangingPunct="0">
              <a:spcBef>
                <a:spcPct val="0"/>
              </a:spcBef>
              <a:spcAft>
                <a:spcPct val="0"/>
              </a:spcAft>
              <a:buFontTx/>
              <a:buAutoNum type="arabicPeriod"/>
            </a:pPr>
            <a:r>
              <a:rPr lang="en-US" sz="2100" kern="1200" dirty="0">
                <a:solidFill>
                  <a:srgbClr val="000000"/>
                </a:solidFill>
                <a:latin typeface="Arial" pitchFamily="34" charset="0"/>
                <a:cs typeface="Arial" pitchFamily="34" charset="0"/>
              </a:rPr>
              <a:t>Define features</a:t>
            </a:r>
          </a:p>
          <a:p>
            <a:pPr marL="457200" indent="-457200" algn="l" rtl="0" eaLnBrk="0" fontAlgn="base" hangingPunct="0">
              <a:spcBef>
                <a:spcPct val="0"/>
              </a:spcBef>
              <a:spcAft>
                <a:spcPct val="0"/>
              </a:spcAft>
              <a:buFontTx/>
              <a:buAutoNum type="arabicPeriod"/>
            </a:pPr>
            <a:r>
              <a:rPr lang="en-US" sz="2100" kern="1200" dirty="0">
                <a:solidFill>
                  <a:srgbClr val="000000"/>
                </a:solidFill>
                <a:latin typeface="Arial" pitchFamily="34" charset="0"/>
                <a:cs typeface="Arial" pitchFamily="34" charset="0"/>
              </a:rPr>
              <a:t>Define </a:t>
            </a:r>
            <a:r>
              <a:rPr lang="en-US" sz="2100" kern="1200" dirty="0" smtClean="0">
                <a:solidFill>
                  <a:srgbClr val="000000"/>
                </a:solidFill>
                <a:latin typeface="Arial" pitchFamily="34" charset="0"/>
                <a:cs typeface="Arial" pitchFamily="34" charset="0"/>
              </a:rPr>
              <a:t>classifier</a:t>
            </a:r>
          </a:p>
          <a:p>
            <a:pPr marL="457200" indent="-457200" algn="l" rtl="0" eaLnBrk="0" fontAlgn="base" hangingPunct="0">
              <a:spcBef>
                <a:spcPct val="0"/>
              </a:spcBef>
              <a:spcAft>
                <a:spcPct val="0"/>
              </a:spcAft>
              <a:buFontTx/>
              <a:buAutoNum type="arabicPeriod"/>
            </a:pPr>
            <a:endParaRPr lang="en-US" sz="2100" dirty="0">
              <a:solidFill>
                <a:srgbClr val="000000"/>
              </a:solidFill>
              <a:latin typeface="Arial" pitchFamily="34" charset="0"/>
              <a:cs typeface="Arial" pitchFamily="34" charset="0"/>
            </a:endParaRPr>
          </a:p>
          <a:p>
            <a:pPr algn="l" rtl="0" eaLnBrk="0" fontAlgn="base" hangingPunct="0">
              <a:spcBef>
                <a:spcPct val="0"/>
              </a:spcBef>
              <a:spcAft>
                <a:spcPct val="0"/>
              </a:spcAft>
            </a:pPr>
            <a:r>
              <a:rPr lang="en-US" sz="2100" b="1" kern="1200" dirty="0" smtClean="0">
                <a:solidFill>
                  <a:srgbClr val="000000"/>
                </a:solidFill>
                <a:latin typeface="Arial" pitchFamily="34" charset="0"/>
                <a:cs typeface="Arial" pitchFamily="34" charset="0"/>
              </a:rPr>
              <a:t>Given new image:</a:t>
            </a:r>
          </a:p>
          <a:p>
            <a:pPr marL="457200" indent="-457200" algn="l" rtl="0" eaLnBrk="0" fontAlgn="base" hangingPunct="0">
              <a:spcBef>
                <a:spcPct val="0"/>
              </a:spcBef>
              <a:spcAft>
                <a:spcPct val="0"/>
              </a:spcAft>
              <a:buAutoNum type="arabicPeriod"/>
            </a:pPr>
            <a:r>
              <a:rPr lang="en-US" sz="2100" dirty="0" smtClean="0">
                <a:solidFill>
                  <a:srgbClr val="000000"/>
                </a:solidFill>
                <a:latin typeface="Arial" pitchFamily="34" charset="0"/>
                <a:cs typeface="Arial" pitchFamily="34" charset="0"/>
              </a:rPr>
              <a:t>Slide window</a:t>
            </a:r>
          </a:p>
          <a:p>
            <a:pPr marL="457200" indent="-457200" algn="l" rtl="0" eaLnBrk="0" fontAlgn="base" hangingPunct="0">
              <a:spcBef>
                <a:spcPct val="0"/>
              </a:spcBef>
              <a:spcAft>
                <a:spcPct val="0"/>
              </a:spcAft>
              <a:buAutoNum type="arabicPeriod"/>
            </a:pPr>
            <a:r>
              <a:rPr lang="en-US" sz="2100" dirty="0" smtClean="0">
                <a:solidFill>
                  <a:srgbClr val="000000"/>
                </a:solidFill>
                <a:latin typeface="Arial" pitchFamily="34" charset="0"/>
                <a:cs typeface="Arial" pitchFamily="34" charset="0"/>
              </a:rPr>
              <a:t>Score by classifier</a:t>
            </a:r>
            <a:endParaRPr lang="en-US" sz="2100" kern="1200" dirty="0">
              <a:solidFill>
                <a:srgbClr val="000000"/>
              </a:solidFill>
              <a:latin typeface="Arial" pitchFamily="34" charset="0"/>
              <a:cs typeface="Arial" pitchFamily="34" charset="0"/>
            </a:endParaRPr>
          </a:p>
        </p:txBody>
      </p:sp>
      <p:sp>
        <p:nvSpPr>
          <p:cNvPr id="39" name="TextBox 38"/>
          <p:cNvSpPr txBox="1"/>
          <p:nvPr/>
        </p:nvSpPr>
        <p:spPr>
          <a:xfrm>
            <a:off x="7596336" y="6577607"/>
            <a:ext cx="2016224"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40" name="Slide Number Placeholder 39"/>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9401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r>
              <a:rPr lang="en-US" dirty="0" smtClean="0"/>
              <a:t>Non-linear SVMs</a:t>
            </a:r>
            <a:endParaRPr lang="en-US" dirty="0"/>
          </a:p>
        </p:txBody>
      </p:sp>
      <p:sp>
        <p:nvSpPr>
          <p:cNvPr id="60" name="Rectangle 3"/>
          <p:cNvSpPr>
            <a:spLocks noChangeArrowheads="1"/>
          </p:cNvSpPr>
          <p:nvPr/>
        </p:nvSpPr>
        <p:spPr bwMode="auto">
          <a:xfrm>
            <a:off x="381000" y="1371600"/>
            <a:ext cx="8229600" cy="5029200"/>
          </a:xfrm>
          <a:prstGeom prst="rect">
            <a:avLst/>
          </a:prstGeom>
          <a:noFill/>
          <a:ln w="9525">
            <a:noFill/>
            <a:miter lim="800000"/>
            <a:headEnd/>
            <a:tailEnd/>
          </a:ln>
        </p:spPr>
        <p:txBody>
          <a:bodyPr/>
          <a:lstStyle/>
          <a:p>
            <a:pPr marL="342900" indent="-342900" fontAlgn="base">
              <a:spcBef>
                <a:spcPct val="20000"/>
              </a:spcBef>
              <a:spcAft>
                <a:spcPct val="0"/>
              </a:spcAft>
              <a:buClr>
                <a:srgbClr val="CC9900"/>
              </a:buClr>
              <a:buSzPct val="65000"/>
              <a:buFont typeface="Wingdings" pitchFamily="2" charset="2"/>
              <a:buChar char="n"/>
            </a:pPr>
            <a:r>
              <a:rPr lang="en-US" altLang="zh-CN" sz="2400" dirty="0">
                <a:solidFill>
                  <a:srgbClr val="000000"/>
                </a:solidFill>
                <a:latin typeface="Arial" pitchFamily="34" charset="0"/>
              </a:rPr>
              <a:t>Datasets that are linearly separable </a:t>
            </a:r>
            <a:r>
              <a:rPr lang="en-US" altLang="zh-CN" sz="2400" dirty="0" smtClean="0">
                <a:solidFill>
                  <a:srgbClr val="000000"/>
                </a:solidFill>
                <a:latin typeface="Arial" pitchFamily="34" charset="0"/>
              </a:rPr>
              <a:t>with some noise work </a:t>
            </a:r>
            <a:r>
              <a:rPr lang="en-US" altLang="zh-CN" sz="2400" dirty="0">
                <a:solidFill>
                  <a:srgbClr val="000000"/>
                </a:solidFill>
                <a:latin typeface="Arial" pitchFamily="34" charset="0"/>
              </a:rPr>
              <a:t>out great:</a:t>
            </a:r>
          </a:p>
          <a:p>
            <a:pPr marL="342900" indent="-342900" fontAlgn="base">
              <a:spcBef>
                <a:spcPct val="20000"/>
              </a:spcBef>
              <a:spcAft>
                <a:spcPct val="0"/>
              </a:spcAft>
              <a:buClr>
                <a:srgbClr val="CC9900"/>
              </a:buClr>
              <a:buSzPct val="65000"/>
              <a:buFont typeface="Wingdings" pitchFamily="2" charset="2"/>
              <a:buChar char="n"/>
            </a:pPr>
            <a:endParaRPr lang="en-US" altLang="zh-CN" sz="2400" dirty="0">
              <a:solidFill>
                <a:srgbClr val="000000"/>
              </a:solidFill>
              <a:latin typeface="Arial" pitchFamily="34" charset="0"/>
            </a:endParaRPr>
          </a:p>
          <a:p>
            <a:pPr marL="342900" indent="-342900" fontAlgn="base">
              <a:spcBef>
                <a:spcPct val="20000"/>
              </a:spcBef>
              <a:spcAft>
                <a:spcPct val="0"/>
              </a:spcAft>
              <a:buClr>
                <a:srgbClr val="CC9900"/>
              </a:buClr>
              <a:buSzPct val="65000"/>
              <a:buFont typeface="Wingdings" pitchFamily="2" charset="2"/>
              <a:buChar char="n"/>
            </a:pPr>
            <a:r>
              <a:rPr lang="en-US" altLang="zh-CN" sz="2400" dirty="0">
                <a:solidFill>
                  <a:srgbClr val="000000"/>
                </a:solidFill>
                <a:latin typeface="Arial" pitchFamily="34" charset="0"/>
              </a:rPr>
              <a:t>But what are we going to do if the dataset is just too hard? </a:t>
            </a:r>
          </a:p>
          <a:p>
            <a:pPr marL="342900" indent="-342900" fontAlgn="base">
              <a:spcBef>
                <a:spcPct val="20000"/>
              </a:spcBef>
              <a:spcAft>
                <a:spcPct val="0"/>
              </a:spcAft>
              <a:buClr>
                <a:srgbClr val="CC9900"/>
              </a:buClr>
              <a:buSzPct val="65000"/>
              <a:buFont typeface="Wingdings" pitchFamily="2" charset="2"/>
              <a:buChar char="n"/>
            </a:pPr>
            <a:endParaRPr lang="en-US" altLang="zh-CN" sz="2400" dirty="0">
              <a:solidFill>
                <a:srgbClr val="000000"/>
              </a:solidFill>
              <a:latin typeface="Arial" pitchFamily="34" charset="0"/>
            </a:endParaRPr>
          </a:p>
          <a:p>
            <a:pPr marL="342900" indent="-342900" fontAlgn="base">
              <a:spcBef>
                <a:spcPct val="20000"/>
              </a:spcBef>
              <a:spcAft>
                <a:spcPct val="0"/>
              </a:spcAft>
              <a:buClr>
                <a:srgbClr val="CC9900"/>
              </a:buClr>
              <a:buSzPct val="65000"/>
              <a:buFont typeface="Wingdings" pitchFamily="2" charset="2"/>
              <a:buChar char="n"/>
            </a:pPr>
            <a:r>
              <a:rPr lang="en-US" altLang="zh-CN" sz="2400" dirty="0">
                <a:solidFill>
                  <a:srgbClr val="000000"/>
                </a:solidFill>
                <a:latin typeface="Arial" pitchFamily="34" charset="0"/>
              </a:rPr>
              <a:t>How about</a:t>
            </a:r>
            <a:r>
              <a:rPr lang="en-US" altLang="zh-CN" sz="2400" dirty="0">
                <a:solidFill>
                  <a:srgbClr val="000000"/>
                </a:solidFill>
                <a:latin typeface="Times New Roman" pitchFamily="18" charset="0"/>
              </a:rPr>
              <a:t>…</a:t>
            </a:r>
            <a:r>
              <a:rPr lang="en-US" altLang="zh-CN" sz="2400" dirty="0">
                <a:solidFill>
                  <a:srgbClr val="000000"/>
                </a:solidFill>
                <a:latin typeface="Arial" pitchFamily="34" charset="0"/>
              </a:rPr>
              <a:t> mapping data to a higher-dimensional space:</a:t>
            </a:r>
          </a:p>
        </p:txBody>
      </p:sp>
      <p:sp>
        <p:nvSpPr>
          <p:cNvPr id="61" name="Text Box 4"/>
          <p:cNvSpPr txBox="1">
            <a:spLocks noChangeArrowheads="1"/>
          </p:cNvSpPr>
          <p:nvPr/>
        </p:nvSpPr>
        <p:spPr bwMode="auto">
          <a:xfrm>
            <a:off x="3581400" y="5943600"/>
            <a:ext cx="342900" cy="366713"/>
          </a:xfrm>
          <a:prstGeom prst="rect">
            <a:avLst/>
          </a:prstGeom>
          <a:noFill/>
          <a:ln w="9525" algn="ctr">
            <a:noFill/>
            <a:miter lim="800000"/>
            <a:headEnd/>
            <a:tailEnd/>
          </a:ln>
        </p:spPr>
        <p:txBody>
          <a:bodyPr>
            <a:spAutoFit/>
          </a:bodyPr>
          <a:lstStyle/>
          <a:p>
            <a:pPr fontAlgn="base">
              <a:spcBef>
                <a:spcPct val="50000"/>
              </a:spcBef>
              <a:spcAft>
                <a:spcPct val="0"/>
              </a:spcAft>
            </a:pPr>
            <a:r>
              <a:rPr lang="en-US" altLang="zh-CN">
                <a:solidFill>
                  <a:srgbClr val="000000"/>
                </a:solidFill>
                <a:latin typeface="Times New Roman" pitchFamily="18" charset="0"/>
              </a:rPr>
              <a:t>0</a:t>
            </a:r>
          </a:p>
        </p:txBody>
      </p:sp>
      <p:sp>
        <p:nvSpPr>
          <p:cNvPr id="62" name="Text Box 5"/>
          <p:cNvSpPr txBox="1">
            <a:spLocks noChangeArrowheads="1"/>
          </p:cNvSpPr>
          <p:nvPr/>
        </p:nvSpPr>
        <p:spPr bwMode="auto">
          <a:xfrm>
            <a:off x="5638800" y="6019800"/>
            <a:ext cx="457200" cy="366713"/>
          </a:xfrm>
          <a:prstGeom prst="rect">
            <a:avLst/>
          </a:prstGeom>
          <a:noFill/>
          <a:ln w="9525" algn="ctr">
            <a:noFill/>
            <a:miter lim="800000"/>
            <a:headEnd/>
            <a:tailEnd/>
          </a:ln>
        </p:spPr>
        <p:txBody>
          <a:bodyPr>
            <a:spAutoFit/>
          </a:bodyPr>
          <a:lstStyle/>
          <a:p>
            <a:pPr fontAlgn="base">
              <a:spcBef>
                <a:spcPct val="50000"/>
              </a:spcBef>
              <a:spcAft>
                <a:spcPct val="0"/>
              </a:spcAft>
            </a:pPr>
            <a:r>
              <a:rPr lang="en-US" altLang="zh-CN" i="1">
                <a:solidFill>
                  <a:srgbClr val="000000"/>
                </a:solidFill>
                <a:latin typeface="Times New Roman" pitchFamily="18" charset="0"/>
              </a:rPr>
              <a:t>x</a:t>
            </a:r>
            <a:endParaRPr lang="en-US" altLang="zh-CN" i="1" baseline="30000">
              <a:solidFill>
                <a:srgbClr val="000000"/>
              </a:solidFill>
              <a:latin typeface="Times New Roman" pitchFamily="18" charset="0"/>
            </a:endParaRPr>
          </a:p>
        </p:txBody>
      </p:sp>
      <p:grpSp>
        <p:nvGrpSpPr>
          <p:cNvPr id="63" name="Group 6"/>
          <p:cNvGrpSpPr>
            <a:grpSpLocks/>
          </p:cNvGrpSpPr>
          <p:nvPr/>
        </p:nvGrpSpPr>
        <p:grpSpPr bwMode="auto">
          <a:xfrm>
            <a:off x="1905000" y="3200400"/>
            <a:ext cx="4286250" cy="423863"/>
            <a:chOff x="1056" y="2322"/>
            <a:chExt cx="2700" cy="267"/>
          </a:xfrm>
        </p:grpSpPr>
        <p:sp>
          <p:nvSpPr>
            <p:cNvPr id="64" name="Line 7"/>
            <p:cNvSpPr>
              <a:spLocks noChangeShapeType="1"/>
            </p:cNvSpPr>
            <p:nvPr/>
          </p:nvSpPr>
          <p:spPr bwMode="auto">
            <a:xfrm>
              <a:off x="1056" y="2358"/>
              <a:ext cx="2496" cy="0"/>
            </a:xfrm>
            <a:prstGeom prst="line">
              <a:avLst/>
            </a:prstGeom>
            <a:noFill/>
            <a:ln w="25400">
              <a:solidFill>
                <a:srgbClr val="006633"/>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5" name="AutoShape 8"/>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6" name="Line 9"/>
            <p:cNvSpPr>
              <a:spLocks noChangeShapeType="1"/>
            </p:cNvSpPr>
            <p:nvPr/>
          </p:nvSpPr>
          <p:spPr bwMode="auto">
            <a:xfrm>
              <a:off x="2196" y="2322"/>
              <a:ext cx="0" cy="72"/>
            </a:xfrm>
            <a:prstGeom prst="line">
              <a:avLst/>
            </a:prstGeom>
            <a:noFill/>
            <a:ln w="9525">
              <a:solidFill>
                <a:srgbClr val="006633"/>
              </a:solidFill>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7" name="Text Box 10"/>
            <p:cNvSpPr txBox="1">
              <a:spLocks noChangeArrowheads="1"/>
            </p:cNvSpPr>
            <p:nvPr/>
          </p:nvSpPr>
          <p:spPr bwMode="auto">
            <a:xfrm>
              <a:off x="2106" y="2358"/>
              <a:ext cx="216" cy="231"/>
            </a:xfrm>
            <a:prstGeom prst="rect">
              <a:avLst/>
            </a:prstGeom>
            <a:noFill/>
            <a:ln w="9525" algn="ctr">
              <a:noFill/>
              <a:miter lim="800000"/>
              <a:headEnd/>
              <a:tailEnd/>
            </a:ln>
          </p:spPr>
          <p:txBody>
            <a:bodyPr>
              <a:spAutoFit/>
            </a:bodyPr>
            <a:lstStyle/>
            <a:p>
              <a:pPr fontAlgn="base">
                <a:spcBef>
                  <a:spcPct val="50000"/>
                </a:spcBef>
                <a:spcAft>
                  <a:spcPct val="0"/>
                </a:spcAft>
                <a:defRPr/>
              </a:pPr>
              <a:r>
                <a:rPr lang="en-US" altLang="zh-CN">
                  <a:solidFill>
                    <a:srgbClr val="000000"/>
                  </a:solidFill>
                  <a:latin typeface="Times New Roman" pitchFamily="18" charset="0"/>
                </a:rPr>
                <a:t>0</a:t>
              </a:r>
            </a:p>
          </p:txBody>
        </p:sp>
        <p:sp>
          <p:nvSpPr>
            <p:cNvPr id="68" name="AutoShape 11"/>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9" name="AutoShape 12"/>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0" name="AutoShape 13"/>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1" name="AutoShape 14"/>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2" name="AutoShape 15"/>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3" name="AutoShape 16"/>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4" name="AutoShape 17"/>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5" name="AutoShape 18"/>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6" name="AutoShape 19"/>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7" name="Text Box 20"/>
            <p:cNvSpPr txBox="1">
              <a:spLocks noChangeArrowheads="1"/>
            </p:cNvSpPr>
            <p:nvPr/>
          </p:nvSpPr>
          <p:spPr bwMode="auto">
            <a:xfrm>
              <a:off x="3468" y="2322"/>
              <a:ext cx="288" cy="231"/>
            </a:xfrm>
            <a:prstGeom prst="rect">
              <a:avLst/>
            </a:prstGeom>
            <a:noFill/>
            <a:ln w="9525" algn="ctr">
              <a:noFill/>
              <a:miter lim="800000"/>
              <a:headEnd/>
              <a:tailEnd/>
            </a:ln>
          </p:spPr>
          <p:txBody>
            <a:bodyPr>
              <a:spAutoFit/>
            </a:bodyPr>
            <a:lstStyle/>
            <a:p>
              <a:pPr fontAlgn="base">
                <a:spcBef>
                  <a:spcPct val="50000"/>
                </a:spcBef>
                <a:spcAft>
                  <a:spcPct val="0"/>
                </a:spcAft>
                <a:defRPr/>
              </a:pPr>
              <a:r>
                <a:rPr lang="en-US" altLang="zh-CN" i="1">
                  <a:solidFill>
                    <a:srgbClr val="000000"/>
                  </a:solidFill>
                  <a:latin typeface="Times New Roman" pitchFamily="18" charset="0"/>
                </a:rPr>
                <a:t>x</a:t>
              </a:r>
              <a:endParaRPr lang="en-US" altLang="zh-CN" i="1" baseline="30000">
                <a:solidFill>
                  <a:srgbClr val="000000"/>
                </a:solidFill>
                <a:latin typeface="Times New Roman" pitchFamily="18" charset="0"/>
              </a:endParaRPr>
            </a:p>
          </p:txBody>
        </p:sp>
      </p:grpSp>
      <p:grpSp>
        <p:nvGrpSpPr>
          <p:cNvPr id="78" name="Group 21"/>
          <p:cNvGrpSpPr>
            <a:grpSpLocks/>
          </p:cNvGrpSpPr>
          <p:nvPr/>
        </p:nvGrpSpPr>
        <p:grpSpPr bwMode="auto">
          <a:xfrm>
            <a:off x="3352800" y="1905000"/>
            <a:ext cx="4324350" cy="642938"/>
            <a:chOff x="1056" y="1284"/>
            <a:chExt cx="2724" cy="405"/>
          </a:xfrm>
        </p:grpSpPr>
        <p:sp>
          <p:nvSpPr>
            <p:cNvPr id="79" name="Line 22"/>
            <p:cNvSpPr>
              <a:spLocks noChangeShapeType="1"/>
            </p:cNvSpPr>
            <p:nvPr/>
          </p:nvSpPr>
          <p:spPr bwMode="auto">
            <a:xfrm>
              <a:off x="1056" y="1458"/>
              <a:ext cx="2496" cy="0"/>
            </a:xfrm>
            <a:prstGeom prst="line">
              <a:avLst/>
            </a:prstGeom>
            <a:noFill/>
            <a:ln w="25400">
              <a:solidFill>
                <a:srgbClr val="006633"/>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0" name="AutoShape 23"/>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1" name="Line 24"/>
            <p:cNvSpPr>
              <a:spLocks noChangeShapeType="1"/>
            </p:cNvSpPr>
            <p:nvPr/>
          </p:nvSpPr>
          <p:spPr bwMode="auto">
            <a:xfrm>
              <a:off x="2196" y="1422"/>
              <a:ext cx="0" cy="72"/>
            </a:xfrm>
            <a:prstGeom prst="line">
              <a:avLst/>
            </a:prstGeom>
            <a:noFill/>
            <a:ln w="9525">
              <a:solidFill>
                <a:srgbClr val="006633"/>
              </a:solidFill>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2" name="Text Box 25"/>
            <p:cNvSpPr txBox="1">
              <a:spLocks noChangeArrowheads="1"/>
            </p:cNvSpPr>
            <p:nvPr/>
          </p:nvSpPr>
          <p:spPr bwMode="auto">
            <a:xfrm>
              <a:off x="2106" y="1458"/>
              <a:ext cx="216" cy="231"/>
            </a:xfrm>
            <a:prstGeom prst="rect">
              <a:avLst/>
            </a:prstGeom>
            <a:noFill/>
            <a:ln w="9525" algn="ctr">
              <a:noFill/>
              <a:miter lim="800000"/>
              <a:headEnd/>
              <a:tailEnd/>
            </a:ln>
          </p:spPr>
          <p:txBody>
            <a:bodyPr>
              <a:spAutoFit/>
            </a:bodyPr>
            <a:lstStyle/>
            <a:p>
              <a:pPr fontAlgn="base">
                <a:spcBef>
                  <a:spcPct val="50000"/>
                </a:spcBef>
                <a:spcAft>
                  <a:spcPct val="0"/>
                </a:spcAft>
                <a:defRPr/>
              </a:pPr>
              <a:r>
                <a:rPr lang="en-US" altLang="zh-CN">
                  <a:solidFill>
                    <a:srgbClr val="000000"/>
                  </a:solidFill>
                  <a:latin typeface="Times New Roman" pitchFamily="18" charset="0"/>
                </a:rPr>
                <a:t>0</a:t>
              </a:r>
            </a:p>
          </p:txBody>
        </p:sp>
        <p:sp>
          <p:nvSpPr>
            <p:cNvPr id="83" name="AutoShape 26"/>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4" name="AutoShape 27"/>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5" name="AutoShape 28"/>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6" name="AutoShape 29"/>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7" name="AutoShape 30"/>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8" name="AutoShape 31"/>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9" name="Line 32"/>
            <p:cNvSpPr>
              <a:spLocks noChangeShapeType="1"/>
            </p:cNvSpPr>
            <p:nvPr/>
          </p:nvSpPr>
          <p:spPr bwMode="auto">
            <a:xfrm>
              <a:off x="2268" y="1302"/>
              <a:ext cx="0" cy="348"/>
            </a:xfrm>
            <a:prstGeom prst="line">
              <a:avLst/>
            </a:prstGeom>
            <a:noFill/>
            <a:ln w="19050">
              <a:solidFill>
                <a:srgbClr val="006633"/>
              </a:solidFill>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0" name="Oval 33"/>
            <p:cNvSpPr>
              <a:spLocks noChangeArrowheads="1"/>
            </p:cNvSpPr>
            <p:nvPr/>
          </p:nvSpPr>
          <p:spPr bwMode="auto">
            <a:xfrm>
              <a:off x="2405" y="1393"/>
              <a:ext cx="144" cy="138"/>
            </a:xfrm>
            <a:prstGeom prst="ellipse">
              <a:avLst/>
            </a:prstGeom>
            <a:noFill/>
            <a:ln w="19050" algn="ctr">
              <a:solidFill>
                <a:srgbClr val="0000FF"/>
              </a:solidFill>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1" name="Oval 34"/>
            <p:cNvSpPr>
              <a:spLocks noChangeArrowheads="1"/>
            </p:cNvSpPr>
            <p:nvPr/>
          </p:nvSpPr>
          <p:spPr bwMode="auto">
            <a:xfrm>
              <a:off x="1955" y="1387"/>
              <a:ext cx="144" cy="138"/>
            </a:xfrm>
            <a:prstGeom prst="ellipse">
              <a:avLst/>
            </a:prstGeom>
            <a:noFill/>
            <a:ln w="19050" algn="ctr">
              <a:solidFill>
                <a:srgbClr val="FF0000"/>
              </a:solidFill>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2" name="Line 35"/>
            <p:cNvSpPr>
              <a:spLocks noChangeShapeType="1"/>
            </p:cNvSpPr>
            <p:nvPr/>
          </p:nvSpPr>
          <p:spPr bwMode="auto">
            <a:xfrm flipH="1" flipV="1">
              <a:off x="2475" y="1284"/>
              <a:ext cx="6" cy="377"/>
            </a:xfrm>
            <a:prstGeom prst="line">
              <a:avLst/>
            </a:prstGeom>
            <a:noFill/>
            <a:ln w="9525" cap="rnd">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3" name="Line 36"/>
            <p:cNvSpPr>
              <a:spLocks noChangeShapeType="1"/>
            </p:cNvSpPr>
            <p:nvPr/>
          </p:nvSpPr>
          <p:spPr bwMode="auto">
            <a:xfrm flipH="1" flipV="1">
              <a:off x="2025" y="1284"/>
              <a:ext cx="6" cy="377"/>
            </a:xfrm>
            <a:prstGeom prst="line">
              <a:avLst/>
            </a:prstGeom>
            <a:noFill/>
            <a:ln w="9525" cap="rnd">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4" name="Text Box 37"/>
            <p:cNvSpPr txBox="1">
              <a:spLocks noChangeArrowheads="1"/>
            </p:cNvSpPr>
            <p:nvPr/>
          </p:nvSpPr>
          <p:spPr bwMode="auto">
            <a:xfrm>
              <a:off x="3492" y="1410"/>
              <a:ext cx="288" cy="231"/>
            </a:xfrm>
            <a:prstGeom prst="rect">
              <a:avLst/>
            </a:prstGeom>
            <a:noFill/>
            <a:ln w="9525" algn="ctr">
              <a:noFill/>
              <a:miter lim="800000"/>
              <a:headEnd/>
              <a:tailEnd/>
            </a:ln>
          </p:spPr>
          <p:txBody>
            <a:bodyPr>
              <a:spAutoFit/>
            </a:bodyPr>
            <a:lstStyle/>
            <a:p>
              <a:pPr fontAlgn="base">
                <a:spcBef>
                  <a:spcPct val="50000"/>
                </a:spcBef>
                <a:spcAft>
                  <a:spcPct val="0"/>
                </a:spcAft>
                <a:defRPr/>
              </a:pPr>
              <a:r>
                <a:rPr lang="en-US" altLang="zh-CN" i="1">
                  <a:solidFill>
                    <a:srgbClr val="000000"/>
                  </a:solidFill>
                  <a:latin typeface="Times New Roman" pitchFamily="18" charset="0"/>
                </a:rPr>
                <a:t>x</a:t>
              </a:r>
              <a:endParaRPr lang="en-US" altLang="zh-CN" i="1" baseline="30000">
                <a:solidFill>
                  <a:srgbClr val="000000"/>
                </a:solidFill>
                <a:latin typeface="Times New Roman" pitchFamily="18" charset="0"/>
              </a:endParaRPr>
            </a:p>
          </p:txBody>
        </p:sp>
      </p:grpSp>
      <p:grpSp>
        <p:nvGrpSpPr>
          <p:cNvPr id="95" name="Group 38"/>
          <p:cNvGrpSpPr>
            <a:grpSpLocks/>
          </p:cNvGrpSpPr>
          <p:nvPr/>
        </p:nvGrpSpPr>
        <p:grpSpPr bwMode="auto">
          <a:xfrm>
            <a:off x="1905000" y="4267200"/>
            <a:ext cx="4352925" cy="1827213"/>
            <a:chOff x="1122" y="2874"/>
            <a:chExt cx="2742" cy="1151"/>
          </a:xfrm>
        </p:grpSpPr>
        <p:sp>
          <p:nvSpPr>
            <p:cNvPr id="96" name="Line 39"/>
            <p:cNvSpPr>
              <a:spLocks noChangeShapeType="1"/>
            </p:cNvSpPr>
            <p:nvPr/>
          </p:nvSpPr>
          <p:spPr bwMode="auto">
            <a:xfrm>
              <a:off x="1122" y="3900"/>
              <a:ext cx="2496" cy="0"/>
            </a:xfrm>
            <a:prstGeom prst="line">
              <a:avLst/>
            </a:prstGeom>
            <a:noFill/>
            <a:ln w="25400">
              <a:solidFill>
                <a:srgbClr val="006633"/>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7" name="AutoShape 40"/>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8" name="Line 41"/>
            <p:cNvSpPr>
              <a:spLocks noChangeShapeType="1"/>
            </p:cNvSpPr>
            <p:nvPr/>
          </p:nvSpPr>
          <p:spPr bwMode="auto">
            <a:xfrm>
              <a:off x="2262" y="3864"/>
              <a:ext cx="0" cy="72"/>
            </a:xfrm>
            <a:prstGeom prst="line">
              <a:avLst/>
            </a:prstGeom>
            <a:noFill/>
            <a:ln w="9525">
              <a:solidFill>
                <a:srgbClr val="006633"/>
              </a:solidFill>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9" name="AutoShape 42"/>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0" name="AutoShape 43"/>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1" name="AutoShape 44"/>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2" name="AutoShape 45"/>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3" name="AutoShape 46"/>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4" name="AutoShape 47"/>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5" name="AutoShape 48"/>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6" name="AutoShape 49"/>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7" name="AutoShape 50"/>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8" name="Line 51"/>
            <p:cNvSpPr>
              <a:spLocks noChangeShapeType="1"/>
            </p:cNvSpPr>
            <p:nvPr/>
          </p:nvSpPr>
          <p:spPr bwMode="auto">
            <a:xfrm flipV="1">
              <a:off x="2262" y="2988"/>
              <a:ext cx="0" cy="936"/>
            </a:xfrm>
            <a:prstGeom prst="line">
              <a:avLst/>
            </a:prstGeom>
            <a:noFill/>
            <a:ln w="25400">
              <a:solidFill>
                <a:srgbClr val="006633"/>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9" name="Text Box 52"/>
            <p:cNvSpPr txBox="1">
              <a:spLocks noChangeArrowheads="1"/>
            </p:cNvSpPr>
            <p:nvPr/>
          </p:nvSpPr>
          <p:spPr bwMode="auto">
            <a:xfrm>
              <a:off x="2262" y="2874"/>
              <a:ext cx="288" cy="231"/>
            </a:xfrm>
            <a:prstGeom prst="rect">
              <a:avLst/>
            </a:prstGeom>
            <a:noFill/>
            <a:ln w="9525" algn="ctr">
              <a:noFill/>
              <a:miter lim="800000"/>
              <a:headEnd/>
              <a:tailEnd/>
            </a:ln>
          </p:spPr>
          <p:txBody>
            <a:bodyPr>
              <a:spAutoFit/>
            </a:bodyPr>
            <a:lstStyle/>
            <a:p>
              <a:pPr fontAlgn="base">
                <a:spcBef>
                  <a:spcPct val="50000"/>
                </a:spcBef>
                <a:spcAft>
                  <a:spcPct val="0"/>
                </a:spcAft>
                <a:defRPr/>
              </a:pPr>
              <a:r>
                <a:rPr lang="en-US" altLang="zh-CN" i="1">
                  <a:solidFill>
                    <a:srgbClr val="000000"/>
                  </a:solidFill>
                  <a:latin typeface="Times New Roman" pitchFamily="18" charset="0"/>
                </a:rPr>
                <a:t>x</a:t>
              </a:r>
              <a:r>
                <a:rPr lang="en-US" altLang="zh-CN" i="1" baseline="30000">
                  <a:solidFill>
                    <a:srgbClr val="000000"/>
                  </a:solidFill>
                  <a:latin typeface="Times New Roman" pitchFamily="18" charset="0"/>
                </a:rPr>
                <a:t>2</a:t>
              </a:r>
            </a:p>
          </p:txBody>
        </p:sp>
        <p:sp>
          <p:nvSpPr>
            <p:cNvPr id="110" name="Line 53"/>
            <p:cNvSpPr>
              <a:spLocks noChangeShapeType="1"/>
            </p:cNvSpPr>
            <p:nvPr/>
          </p:nvSpPr>
          <p:spPr bwMode="auto">
            <a:xfrm flipV="1">
              <a:off x="1860" y="3180"/>
              <a:ext cx="2004" cy="816"/>
            </a:xfrm>
            <a:prstGeom prst="line">
              <a:avLst/>
            </a:prstGeom>
            <a:noFill/>
            <a:ln w="19050">
              <a:solidFill>
                <a:srgbClr val="006633"/>
              </a:solidFill>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1" name="Line 54"/>
            <p:cNvSpPr>
              <a:spLocks noChangeShapeType="1"/>
            </p:cNvSpPr>
            <p:nvPr/>
          </p:nvSpPr>
          <p:spPr bwMode="auto">
            <a:xfrm flipV="1">
              <a:off x="1857" y="3132"/>
              <a:ext cx="1962" cy="809"/>
            </a:xfrm>
            <a:prstGeom prst="line">
              <a:avLst/>
            </a:prstGeom>
            <a:noFill/>
            <a:ln w="9525" cap="rnd">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2" name="Line 55"/>
            <p:cNvSpPr>
              <a:spLocks noChangeShapeType="1"/>
            </p:cNvSpPr>
            <p:nvPr/>
          </p:nvSpPr>
          <p:spPr bwMode="auto">
            <a:xfrm flipV="1">
              <a:off x="1929" y="3240"/>
              <a:ext cx="1926" cy="785"/>
            </a:xfrm>
            <a:prstGeom prst="line">
              <a:avLst/>
            </a:prstGeom>
            <a:noFill/>
            <a:ln w="9525" cap="rnd">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3" name="Oval 56"/>
            <p:cNvSpPr>
              <a:spLocks noChangeArrowheads="1"/>
            </p:cNvSpPr>
            <p:nvPr/>
          </p:nvSpPr>
          <p:spPr bwMode="auto">
            <a:xfrm>
              <a:off x="2945" y="3403"/>
              <a:ext cx="144" cy="138"/>
            </a:xfrm>
            <a:prstGeom prst="ellipse">
              <a:avLst/>
            </a:prstGeom>
            <a:noFill/>
            <a:ln w="19050" algn="ctr">
              <a:solidFill>
                <a:srgbClr val="FF0000"/>
              </a:solidFill>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4" name="Oval 57"/>
            <p:cNvSpPr>
              <a:spLocks noChangeArrowheads="1"/>
            </p:cNvSpPr>
            <p:nvPr/>
          </p:nvSpPr>
          <p:spPr bwMode="auto">
            <a:xfrm>
              <a:off x="2699" y="3601"/>
              <a:ext cx="144" cy="138"/>
            </a:xfrm>
            <a:prstGeom prst="ellipse">
              <a:avLst/>
            </a:prstGeom>
            <a:noFill/>
            <a:ln w="19050" algn="ctr">
              <a:solidFill>
                <a:srgbClr val="0000FF"/>
              </a:solidFill>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5" name="Oval 58"/>
            <p:cNvSpPr>
              <a:spLocks noChangeArrowheads="1"/>
            </p:cNvSpPr>
            <p:nvPr/>
          </p:nvSpPr>
          <p:spPr bwMode="auto">
            <a:xfrm>
              <a:off x="2027" y="3775"/>
              <a:ext cx="144" cy="138"/>
            </a:xfrm>
            <a:prstGeom prst="ellipse">
              <a:avLst/>
            </a:prstGeom>
            <a:noFill/>
            <a:ln w="19050" algn="ctr">
              <a:solidFill>
                <a:srgbClr val="FF0000"/>
              </a:solidFill>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grpSp>
      <p:sp>
        <p:nvSpPr>
          <p:cNvPr id="59" name="Slide Number Placeholder 58"/>
          <p:cNvSpPr>
            <a:spLocks noGrp="1"/>
          </p:cNvSpPr>
          <p:nvPr>
            <p:ph type="sldNum" sz="quarter" idx="12"/>
          </p:nvPr>
        </p:nvSpPr>
        <p:spPr/>
        <p:txBody>
          <a:bodyPr/>
          <a:lstStyle/>
          <a:p>
            <a:fld id="{D97A3DDC-98E1-4BA6-8E25-6025F043A9B3}" type="slidenum">
              <a:rPr lang="en-US" smtClean="0">
                <a:solidFill>
                  <a:prstClr val="black">
                    <a:tint val="75000"/>
                  </a:prstClr>
                </a:solidFill>
              </a:rPr>
              <a:pPr/>
              <a:t>60</a:t>
            </a:fld>
            <a:endParaRPr lang="en-US">
              <a:solidFill>
                <a:prstClr val="black">
                  <a:tint val="75000"/>
                </a:prstClr>
              </a:solidFill>
            </a:endParaRPr>
          </a:p>
        </p:txBody>
      </p:sp>
    </p:spTree>
    <p:extLst>
      <p:ext uri="{BB962C8B-B14F-4D97-AF65-F5344CB8AC3E}">
        <p14:creationId xmlns:p14="http://schemas.microsoft.com/office/powerpoint/2010/main" val="314156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SVMs: feature spaces</a:t>
            </a:r>
            <a:endParaRPr lang="en-US" dirty="0"/>
          </a:p>
        </p:txBody>
      </p:sp>
      <p:sp>
        <p:nvSpPr>
          <p:cNvPr id="60" name="Rectangle 3"/>
          <p:cNvSpPr>
            <a:spLocks noChangeArrowheads="1"/>
          </p:cNvSpPr>
          <p:nvPr/>
        </p:nvSpPr>
        <p:spPr bwMode="auto">
          <a:xfrm>
            <a:off x="381000" y="1447800"/>
            <a:ext cx="8229600" cy="5029200"/>
          </a:xfrm>
          <a:prstGeom prst="rect">
            <a:avLst/>
          </a:prstGeom>
          <a:noFill/>
          <a:ln w="9525">
            <a:noFill/>
            <a:miter lim="800000"/>
            <a:headEnd/>
            <a:tailEnd/>
          </a:ln>
        </p:spPr>
        <p:txBody>
          <a:bodyPr/>
          <a:lstStyle/>
          <a:p>
            <a:pPr marL="342900" indent="-342900" fontAlgn="base">
              <a:spcBef>
                <a:spcPct val="20000"/>
              </a:spcBef>
              <a:spcAft>
                <a:spcPct val="0"/>
              </a:spcAft>
              <a:buClr>
                <a:srgbClr val="CC9900"/>
              </a:buClr>
              <a:buSzPct val="65000"/>
              <a:buFont typeface="Wingdings" pitchFamily="2" charset="2"/>
              <a:buChar char="n"/>
            </a:pPr>
            <a:r>
              <a:rPr lang="en-US" altLang="zh-CN" sz="2400" dirty="0">
                <a:solidFill>
                  <a:srgbClr val="000000"/>
                </a:solidFill>
                <a:latin typeface="Arial" pitchFamily="34" charset="0"/>
              </a:rPr>
              <a:t>General idea: </a:t>
            </a:r>
            <a:r>
              <a:rPr lang="en-US" altLang="zh-CN" sz="2400" dirty="0" smtClean="0">
                <a:solidFill>
                  <a:srgbClr val="000000"/>
                </a:solidFill>
                <a:latin typeface="Arial" pitchFamily="34" charset="0"/>
              </a:rPr>
              <a:t>the </a:t>
            </a:r>
            <a:r>
              <a:rPr lang="en-US" altLang="zh-CN" sz="2400" dirty="0">
                <a:solidFill>
                  <a:srgbClr val="000000"/>
                </a:solidFill>
                <a:latin typeface="Arial" pitchFamily="34" charset="0"/>
              </a:rPr>
              <a:t>original input space can </a:t>
            </a:r>
            <a:r>
              <a:rPr lang="en-US" altLang="zh-CN" sz="2400" dirty="0" smtClean="0">
                <a:solidFill>
                  <a:srgbClr val="000000"/>
                </a:solidFill>
                <a:latin typeface="Arial" pitchFamily="34" charset="0"/>
              </a:rPr>
              <a:t>be </a:t>
            </a:r>
            <a:r>
              <a:rPr lang="en-US" altLang="zh-CN" sz="2400" dirty="0">
                <a:solidFill>
                  <a:srgbClr val="000000"/>
                </a:solidFill>
                <a:latin typeface="Arial" pitchFamily="34" charset="0"/>
              </a:rPr>
              <a:t>mapped to some higher-dimensional feature space where the training set is </a:t>
            </a:r>
            <a:r>
              <a:rPr lang="en-US" altLang="zh-CN" sz="2400" dirty="0" smtClean="0">
                <a:solidFill>
                  <a:srgbClr val="000000"/>
                </a:solidFill>
                <a:latin typeface="Arial" pitchFamily="34" charset="0"/>
              </a:rPr>
              <a:t>linearly separable</a:t>
            </a:r>
            <a:r>
              <a:rPr lang="en-US" altLang="zh-CN" sz="2400" dirty="0">
                <a:solidFill>
                  <a:srgbClr val="000000"/>
                </a:solidFill>
                <a:latin typeface="Arial" pitchFamily="34" charset="0"/>
              </a:rPr>
              <a:t>:</a:t>
            </a:r>
          </a:p>
        </p:txBody>
      </p:sp>
      <p:sp>
        <p:nvSpPr>
          <p:cNvPr id="61" name="Line 4"/>
          <p:cNvSpPr>
            <a:spLocks noChangeShapeType="1"/>
          </p:cNvSpPr>
          <p:nvPr/>
        </p:nvSpPr>
        <p:spPr bwMode="auto">
          <a:xfrm flipV="1">
            <a:off x="2068513" y="2940050"/>
            <a:ext cx="0" cy="3041650"/>
          </a:xfrm>
          <a:prstGeom prst="line">
            <a:avLst/>
          </a:prstGeom>
          <a:noFill/>
          <a:ln w="25400">
            <a:solidFill>
              <a:srgbClr val="000000"/>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2" name="Line 5"/>
          <p:cNvSpPr>
            <a:spLocks noChangeShapeType="1"/>
          </p:cNvSpPr>
          <p:nvPr/>
        </p:nvSpPr>
        <p:spPr bwMode="auto">
          <a:xfrm flipV="1">
            <a:off x="447675" y="4551363"/>
            <a:ext cx="3319463" cy="0"/>
          </a:xfrm>
          <a:prstGeom prst="line">
            <a:avLst/>
          </a:prstGeom>
          <a:noFill/>
          <a:ln w="25400">
            <a:solidFill>
              <a:srgbClr val="000000"/>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3" name="AutoShape 6"/>
          <p:cNvSpPr>
            <a:spLocks noChangeArrowheads="1"/>
          </p:cNvSpPr>
          <p:nvPr/>
        </p:nvSpPr>
        <p:spPr bwMode="auto">
          <a:xfrm>
            <a:off x="2098675" y="3771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4" name="AutoShape 7"/>
          <p:cNvSpPr>
            <a:spLocks noChangeArrowheads="1"/>
          </p:cNvSpPr>
          <p:nvPr/>
        </p:nvSpPr>
        <p:spPr bwMode="auto">
          <a:xfrm>
            <a:off x="1524000" y="4129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5" name="AutoShape 8"/>
          <p:cNvSpPr>
            <a:spLocks noChangeArrowheads="1"/>
          </p:cNvSpPr>
          <p:nvPr/>
        </p:nvSpPr>
        <p:spPr bwMode="auto">
          <a:xfrm>
            <a:off x="1676400" y="4675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6" name="AutoShape 9"/>
          <p:cNvSpPr>
            <a:spLocks noChangeArrowheads="1"/>
          </p:cNvSpPr>
          <p:nvPr/>
        </p:nvSpPr>
        <p:spPr bwMode="auto">
          <a:xfrm>
            <a:off x="2209800" y="5151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7" name="AutoShape 10"/>
          <p:cNvSpPr>
            <a:spLocks noChangeArrowheads="1"/>
          </p:cNvSpPr>
          <p:nvPr/>
        </p:nvSpPr>
        <p:spPr bwMode="auto">
          <a:xfrm>
            <a:off x="1790700" y="3817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8" name="AutoShape 11"/>
          <p:cNvSpPr>
            <a:spLocks noChangeArrowheads="1"/>
          </p:cNvSpPr>
          <p:nvPr/>
        </p:nvSpPr>
        <p:spPr bwMode="auto">
          <a:xfrm>
            <a:off x="1295400" y="4446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9" name="AutoShape 12"/>
          <p:cNvSpPr>
            <a:spLocks noChangeArrowheads="1"/>
          </p:cNvSpPr>
          <p:nvPr/>
        </p:nvSpPr>
        <p:spPr bwMode="auto">
          <a:xfrm>
            <a:off x="1714500" y="5189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0" name="AutoShape 13"/>
          <p:cNvSpPr>
            <a:spLocks noChangeArrowheads="1"/>
          </p:cNvSpPr>
          <p:nvPr/>
        </p:nvSpPr>
        <p:spPr bwMode="auto">
          <a:xfrm>
            <a:off x="2209800" y="4217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1" name="AutoShape 14"/>
          <p:cNvSpPr>
            <a:spLocks noChangeArrowheads="1"/>
          </p:cNvSpPr>
          <p:nvPr/>
        </p:nvSpPr>
        <p:spPr bwMode="auto">
          <a:xfrm>
            <a:off x="3111500" y="420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2" name="AutoShape 15"/>
          <p:cNvSpPr>
            <a:spLocks noChangeArrowheads="1"/>
          </p:cNvSpPr>
          <p:nvPr/>
        </p:nvSpPr>
        <p:spPr bwMode="auto">
          <a:xfrm>
            <a:off x="2971800" y="5418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3" name="AutoShape 16"/>
          <p:cNvSpPr>
            <a:spLocks noChangeArrowheads="1"/>
          </p:cNvSpPr>
          <p:nvPr/>
        </p:nvSpPr>
        <p:spPr bwMode="auto">
          <a:xfrm>
            <a:off x="723900"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4" name="AutoShape 17"/>
          <p:cNvSpPr>
            <a:spLocks noChangeArrowheads="1"/>
          </p:cNvSpPr>
          <p:nvPr/>
        </p:nvSpPr>
        <p:spPr bwMode="auto">
          <a:xfrm>
            <a:off x="2235200" y="5786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5" name="AutoShape 18"/>
          <p:cNvSpPr>
            <a:spLocks noChangeArrowheads="1"/>
          </p:cNvSpPr>
          <p:nvPr/>
        </p:nvSpPr>
        <p:spPr bwMode="auto">
          <a:xfrm>
            <a:off x="3200400" y="4941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6" name="AutoShape 19"/>
          <p:cNvSpPr>
            <a:spLocks noChangeArrowheads="1"/>
          </p:cNvSpPr>
          <p:nvPr/>
        </p:nvSpPr>
        <p:spPr bwMode="auto">
          <a:xfrm>
            <a:off x="1263650" y="5481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7" name="AutoShape 20"/>
          <p:cNvSpPr>
            <a:spLocks noChangeArrowheads="1"/>
          </p:cNvSpPr>
          <p:nvPr/>
        </p:nvSpPr>
        <p:spPr bwMode="auto">
          <a:xfrm>
            <a:off x="952500" y="4999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8" name="AutoShape 21"/>
          <p:cNvSpPr>
            <a:spLocks noChangeArrowheads="1"/>
          </p:cNvSpPr>
          <p:nvPr/>
        </p:nvSpPr>
        <p:spPr bwMode="auto">
          <a:xfrm>
            <a:off x="1009650" y="347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9" name="AutoShape 22"/>
          <p:cNvSpPr>
            <a:spLocks noChangeArrowheads="1"/>
          </p:cNvSpPr>
          <p:nvPr/>
        </p:nvSpPr>
        <p:spPr bwMode="auto">
          <a:xfrm>
            <a:off x="2505075" y="4610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0" name="AutoShape 23"/>
          <p:cNvSpPr>
            <a:spLocks noChangeArrowheads="1"/>
          </p:cNvSpPr>
          <p:nvPr/>
        </p:nvSpPr>
        <p:spPr bwMode="auto">
          <a:xfrm>
            <a:off x="2124075" y="4743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1" name="AutoShape 24"/>
          <p:cNvSpPr>
            <a:spLocks noChangeArrowheads="1"/>
          </p:cNvSpPr>
          <p:nvPr/>
        </p:nvSpPr>
        <p:spPr bwMode="auto">
          <a:xfrm>
            <a:off x="2409825" y="3505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2" name="Oval 25"/>
          <p:cNvSpPr>
            <a:spLocks noChangeArrowheads="1"/>
          </p:cNvSpPr>
          <p:nvPr/>
        </p:nvSpPr>
        <p:spPr bwMode="auto">
          <a:xfrm>
            <a:off x="1114425" y="3590925"/>
            <a:ext cx="1885950" cy="1905000"/>
          </a:xfrm>
          <a:prstGeom prst="ellipse">
            <a:avLst/>
          </a:prstGeom>
          <a:noFill/>
          <a:ln w="15875" algn="ctr">
            <a:solidFill>
              <a:srgbClr val="006633"/>
            </a:solidFill>
            <a:prstDash val="sysDot"/>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3" name="AutoShape 26"/>
          <p:cNvSpPr>
            <a:spLocks noChangeArrowheads="1"/>
          </p:cNvSpPr>
          <p:nvPr/>
        </p:nvSpPr>
        <p:spPr bwMode="auto">
          <a:xfrm>
            <a:off x="1162050" y="3627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4" name="AutoShape 27"/>
          <p:cNvSpPr>
            <a:spLocks noChangeArrowheads="1"/>
          </p:cNvSpPr>
          <p:nvPr/>
        </p:nvSpPr>
        <p:spPr bwMode="auto">
          <a:xfrm>
            <a:off x="3086100" y="360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5" name="Line 28"/>
          <p:cNvSpPr>
            <a:spLocks noChangeShapeType="1"/>
          </p:cNvSpPr>
          <p:nvPr/>
        </p:nvSpPr>
        <p:spPr bwMode="auto">
          <a:xfrm flipH="1" flipV="1">
            <a:off x="6107113" y="2692400"/>
            <a:ext cx="0" cy="2070100"/>
          </a:xfrm>
          <a:prstGeom prst="line">
            <a:avLst/>
          </a:prstGeom>
          <a:noFill/>
          <a:ln w="25400">
            <a:solidFill>
              <a:srgbClr val="000000"/>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6" name="Line 29"/>
          <p:cNvSpPr>
            <a:spLocks noChangeShapeType="1"/>
          </p:cNvSpPr>
          <p:nvPr/>
        </p:nvSpPr>
        <p:spPr bwMode="auto">
          <a:xfrm>
            <a:off x="6076950" y="4779963"/>
            <a:ext cx="2347913" cy="0"/>
          </a:xfrm>
          <a:prstGeom prst="line">
            <a:avLst/>
          </a:prstGeom>
          <a:noFill/>
          <a:ln w="25400">
            <a:solidFill>
              <a:srgbClr val="000000"/>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7" name="AutoShape 30"/>
          <p:cNvSpPr>
            <a:spLocks noChangeArrowheads="1"/>
          </p:cNvSpPr>
          <p:nvPr/>
        </p:nvSpPr>
        <p:spPr bwMode="auto">
          <a:xfrm>
            <a:off x="6375400" y="4143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8" name="AutoShape 31"/>
          <p:cNvSpPr>
            <a:spLocks noChangeArrowheads="1"/>
          </p:cNvSpPr>
          <p:nvPr/>
        </p:nvSpPr>
        <p:spPr bwMode="auto">
          <a:xfrm>
            <a:off x="5800725" y="4500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9" name="AutoShape 32"/>
          <p:cNvSpPr>
            <a:spLocks noChangeArrowheads="1"/>
          </p:cNvSpPr>
          <p:nvPr/>
        </p:nvSpPr>
        <p:spPr bwMode="auto">
          <a:xfrm>
            <a:off x="6181725" y="5056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0" name="AutoShape 33"/>
          <p:cNvSpPr>
            <a:spLocks noChangeArrowheads="1"/>
          </p:cNvSpPr>
          <p:nvPr/>
        </p:nvSpPr>
        <p:spPr bwMode="auto">
          <a:xfrm>
            <a:off x="7000875" y="5056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1" name="AutoShape 34"/>
          <p:cNvSpPr>
            <a:spLocks noChangeArrowheads="1"/>
          </p:cNvSpPr>
          <p:nvPr/>
        </p:nvSpPr>
        <p:spPr bwMode="auto">
          <a:xfrm>
            <a:off x="6067425" y="4189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2" name="AutoShape 35"/>
          <p:cNvSpPr>
            <a:spLocks noChangeArrowheads="1"/>
          </p:cNvSpPr>
          <p:nvPr/>
        </p:nvSpPr>
        <p:spPr bwMode="auto">
          <a:xfrm>
            <a:off x="6276975" y="4465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3" name="AutoShape 36"/>
          <p:cNvSpPr>
            <a:spLocks noChangeArrowheads="1"/>
          </p:cNvSpPr>
          <p:nvPr/>
        </p:nvSpPr>
        <p:spPr bwMode="auto">
          <a:xfrm>
            <a:off x="6505575" y="5094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4" name="AutoShape 37"/>
          <p:cNvSpPr>
            <a:spLocks noChangeArrowheads="1"/>
          </p:cNvSpPr>
          <p:nvPr/>
        </p:nvSpPr>
        <p:spPr bwMode="auto">
          <a:xfrm>
            <a:off x="6486525" y="4589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5" name="AutoShape 38"/>
          <p:cNvSpPr>
            <a:spLocks noChangeArrowheads="1"/>
          </p:cNvSpPr>
          <p:nvPr/>
        </p:nvSpPr>
        <p:spPr bwMode="auto">
          <a:xfrm>
            <a:off x="8093075" y="4224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6" name="AutoShape 39"/>
          <p:cNvSpPr>
            <a:spLocks noChangeArrowheads="1"/>
          </p:cNvSpPr>
          <p:nvPr/>
        </p:nvSpPr>
        <p:spPr bwMode="auto">
          <a:xfrm>
            <a:off x="7953375" y="5437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7" name="AutoShape 40"/>
          <p:cNvSpPr>
            <a:spLocks noChangeArrowheads="1"/>
          </p:cNvSpPr>
          <p:nvPr/>
        </p:nvSpPr>
        <p:spPr bwMode="auto">
          <a:xfrm>
            <a:off x="7477125" y="3189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8" name="AutoShape 41"/>
          <p:cNvSpPr>
            <a:spLocks noChangeArrowheads="1"/>
          </p:cNvSpPr>
          <p:nvPr/>
        </p:nvSpPr>
        <p:spPr bwMode="auto">
          <a:xfrm>
            <a:off x="7483475" y="4452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9" name="AutoShape 42"/>
          <p:cNvSpPr>
            <a:spLocks noChangeArrowheads="1"/>
          </p:cNvSpPr>
          <p:nvPr/>
        </p:nvSpPr>
        <p:spPr bwMode="auto">
          <a:xfrm>
            <a:off x="8181975" y="4960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0" name="AutoShape 43"/>
          <p:cNvSpPr>
            <a:spLocks noChangeArrowheads="1"/>
          </p:cNvSpPr>
          <p:nvPr/>
        </p:nvSpPr>
        <p:spPr bwMode="auto">
          <a:xfrm>
            <a:off x="7007225" y="3900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1" name="AutoShape 44"/>
          <p:cNvSpPr>
            <a:spLocks noChangeArrowheads="1"/>
          </p:cNvSpPr>
          <p:nvPr/>
        </p:nvSpPr>
        <p:spPr bwMode="auto">
          <a:xfrm>
            <a:off x="7610475" y="5132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2" name="AutoShape 45"/>
          <p:cNvSpPr>
            <a:spLocks noChangeArrowheads="1"/>
          </p:cNvSpPr>
          <p:nvPr/>
        </p:nvSpPr>
        <p:spPr bwMode="auto">
          <a:xfrm>
            <a:off x="7400925" y="3398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3" name="AutoShape 46"/>
          <p:cNvSpPr>
            <a:spLocks noChangeArrowheads="1"/>
          </p:cNvSpPr>
          <p:nvPr/>
        </p:nvSpPr>
        <p:spPr bwMode="auto">
          <a:xfrm>
            <a:off x="6010275" y="4905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4" name="AutoShape 47"/>
          <p:cNvSpPr>
            <a:spLocks noChangeArrowheads="1"/>
          </p:cNvSpPr>
          <p:nvPr/>
        </p:nvSpPr>
        <p:spPr bwMode="auto">
          <a:xfrm>
            <a:off x="5629275" y="5038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5" name="AutoShape 48"/>
          <p:cNvSpPr>
            <a:spLocks noChangeArrowheads="1"/>
          </p:cNvSpPr>
          <p:nvPr/>
        </p:nvSpPr>
        <p:spPr bwMode="auto">
          <a:xfrm>
            <a:off x="7391400" y="3524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6" name="AutoShape 49"/>
          <p:cNvSpPr>
            <a:spLocks noChangeArrowheads="1"/>
          </p:cNvSpPr>
          <p:nvPr/>
        </p:nvSpPr>
        <p:spPr bwMode="auto">
          <a:xfrm>
            <a:off x="6943725" y="3055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7" name="AutoShape 50"/>
          <p:cNvSpPr>
            <a:spLocks noChangeArrowheads="1"/>
          </p:cNvSpPr>
          <p:nvPr/>
        </p:nvSpPr>
        <p:spPr bwMode="auto">
          <a:xfrm>
            <a:off x="8067675" y="3627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8" name="Line 51"/>
          <p:cNvSpPr>
            <a:spLocks noChangeShapeType="1"/>
          </p:cNvSpPr>
          <p:nvPr/>
        </p:nvSpPr>
        <p:spPr bwMode="auto">
          <a:xfrm flipH="1">
            <a:off x="4859338" y="4781550"/>
            <a:ext cx="1238250" cy="996950"/>
          </a:xfrm>
          <a:prstGeom prst="line">
            <a:avLst/>
          </a:prstGeom>
          <a:noFill/>
          <a:ln w="25400">
            <a:solidFill>
              <a:srgbClr val="000000"/>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9" name="Line 52"/>
          <p:cNvSpPr>
            <a:spLocks noChangeShapeType="1"/>
          </p:cNvSpPr>
          <p:nvPr/>
        </p:nvSpPr>
        <p:spPr bwMode="auto">
          <a:xfrm>
            <a:off x="6096000" y="3429000"/>
            <a:ext cx="1447800" cy="1333500"/>
          </a:xfrm>
          <a:prstGeom prst="line">
            <a:avLst/>
          </a:prstGeom>
          <a:noFill/>
          <a:ln w="15875">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0" name="Line 53"/>
          <p:cNvSpPr>
            <a:spLocks noChangeShapeType="1"/>
          </p:cNvSpPr>
          <p:nvPr/>
        </p:nvSpPr>
        <p:spPr bwMode="auto">
          <a:xfrm flipV="1">
            <a:off x="6324600" y="4800600"/>
            <a:ext cx="1219200" cy="1219200"/>
          </a:xfrm>
          <a:prstGeom prst="line">
            <a:avLst/>
          </a:prstGeom>
          <a:noFill/>
          <a:ln w="15875">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1" name="Line 54"/>
          <p:cNvSpPr>
            <a:spLocks noChangeShapeType="1"/>
          </p:cNvSpPr>
          <p:nvPr/>
        </p:nvSpPr>
        <p:spPr bwMode="auto">
          <a:xfrm flipV="1">
            <a:off x="4629150" y="3467100"/>
            <a:ext cx="1466850" cy="838200"/>
          </a:xfrm>
          <a:prstGeom prst="line">
            <a:avLst/>
          </a:prstGeom>
          <a:noFill/>
          <a:ln w="15875">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2" name="Line 55"/>
          <p:cNvSpPr>
            <a:spLocks noChangeShapeType="1"/>
          </p:cNvSpPr>
          <p:nvPr/>
        </p:nvSpPr>
        <p:spPr bwMode="auto">
          <a:xfrm>
            <a:off x="4610100" y="4305300"/>
            <a:ext cx="1714500" cy="1695450"/>
          </a:xfrm>
          <a:prstGeom prst="line">
            <a:avLst/>
          </a:prstGeom>
          <a:noFill/>
          <a:ln w="15875">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3" name="AutoShape 56"/>
          <p:cNvSpPr>
            <a:spLocks noChangeArrowheads="1"/>
          </p:cNvSpPr>
          <p:nvPr/>
        </p:nvSpPr>
        <p:spPr bwMode="auto">
          <a:xfrm>
            <a:off x="3581400" y="2743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14" name="Text Box 57"/>
          <p:cNvSpPr txBox="1">
            <a:spLocks noChangeArrowheads="1"/>
          </p:cNvSpPr>
          <p:nvPr/>
        </p:nvSpPr>
        <p:spPr bwMode="auto">
          <a:xfrm>
            <a:off x="3581400" y="3429000"/>
            <a:ext cx="1905000" cy="396875"/>
          </a:xfrm>
          <a:prstGeom prst="rect">
            <a:avLst/>
          </a:prstGeom>
          <a:noFill/>
          <a:ln w="9525" algn="ctr">
            <a:noFill/>
            <a:miter lim="800000"/>
            <a:headEnd/>
            <a:tailEnd/>
          </a:ln>
        </p:spPr>
        <p:txBody>
          <a:bodyPr>
            <a:spAutoFit/>
          </a:bodyPr>
          <a:lstStyle/>
          <a:p>
            <a:pPr fontAlgn="base">
              <a:spcBef>
                <a:spcPct val="50000"/>
              </a:spcBef>
              <a:spcAft>
                <a:spcPct val="0"/>
              </a:spcAft>
            </a:pPr>
            <a:r>
              <a:rPr lang="el-GR" sz="2000">
                <a:solidFill>
                  <a:srgbClr val="000000"/>
                </a:solidFill>
                <a:latin typeface="Times New Roman" pitchFamily="18" charset="0"/>
                <a:cs typeface="Times New Roman" pitchFamily="18" charset="0"/>
              </a:rPr>
              <a:t>Φ</a:t>
            </a:r>
            <a:r>
              <a:rPr lang="en-US" altLang="zh-CN" sz="2000">
                <a:solidFill>
                  <a:srgbClr val="000000"/>
                </a:solidFill>
                <a:latin typeface="Times New Roman" pitchFamily="18" charset="0"/>
                <a:cs typeface="Times New Roman" pitchFamily="18" charset="0"/>
              </a:rPr>
              <a:t>:  </a:t>
            </a:r>
            <a:r>
              <a:rPr lang="en-US" altLang="zh-CN" sz="2000" b="1">
                <a:solidFill>
                  <a:srgbClr val="000000"/>
                </a:solidFill>
                <a:latin typeface="Times New Roman" pitchFamily="18" charset="0"/>
                <a:cs typeface="Times New Roman" pitchFamily="18" charset="0"/>
              </a:rPr>
              <a:t>x</a:t>
            </a:r>
            <a:r>
              <a:rPr lang="en-US" altLang="zh-CN" sz="2000" b="1" baseline="-25000">
                <a:solidFill>
                  <a:srgbClr val="000000"/>
                </a:solidFill>
                <a:latin typeface="Times New Roman" pitchFamily="18" charset="0"/>
                <a:cs typeface="Times New Roman" pitchFamily="18" charset="0"/>
              </a:rPr>
              <a:t> </a:t>
            </a:r>
            <a:r>
              <a:rPr lang="en-US" altLang="zh-CN" sz="2000" b="1">
                <a:solidFill>
                  <a:srgbClr val="000000"/>
                </a:solidFill>
                <a:latin typeface="Times New Roman" pitchFamily="18" charset="0"/>
                <a:cs typeface="Times New Roman" pitchFamily="18" charset="0"/>
              </a:rPr>
              <a:t>→</a:t>
            </a:r>
            <a:r>
              <a:rPr lang="en-US" altLang="zh-CN" sz="2000">
                <a:solidFill>
                  <a:srgbClr val="000000"/>
                </a:solidFill>
                <a:latin typeface="Times New Roman" pitchFamily="18" charset="0"/>
                <a:cs typeface="Times New Roman" pitchFamily="18" charset="0"/>
              </a:rPr>
              <a:t> </a:t>
            </a:r>
            <a:r>
              <a:rPr lang="el-GR" sz="2000">
                <a:solidFill>
                  <a:srgbClr val="000000"/>
                </a:solidFill>
                <a:latin typeface="Times New Roman" pitchFamily="18" charset="0"/>
                <a:cs typeface="Times New Roman" pitchFamily="18" charset="0"/>
              </a:rPr>
              <a:t>φ</a:t>
            </a:r>
            <a:r>
              <a:rPr lang="en-US" altLang="zh-CN" sz="2000">
                <a:solidFill>
                  <a:srgbClr val="000000"/>
                </a:solidFill>
                <a:latin typeface="Times New Roman" pitchFamily="18" charset="0"/>
                <a:cs typeface="Times New Roman" pitchFamily="18" charset="0"/>
              </a:rPr>
              <a:t>(</a:t>
            </a:r>
            <a:r>
              <a:rPr lang="en-US" altLang="zh-CN" sz="2000" b="1">
                <a:solidFill>
                  <a:srgbClr val="000000"/>
                </a:solidFill>
                <a:latin typeface="Times New Roman" pitchFamily="18" charset="0"/>
                <a:cs typeface="Times New Roman" pitchFamily="18" charset="0"/>
              </a:rPr>
              <a:t>x</a:t>
            </a:r>
            <a:r>
              <a:rPr lang="en-US" altLang="zh-CN" sz="2000">
                <a:solidFill>
                  <a:srgbClr val="000000"/>
                </a:solidFill>
                <a:latin typeface="Times New Roman" pitchFamily="18" charset="0"/>
                <a:cs typeface="Times New Roman" pitchFamily="18" charset="0"/>
              </a:rPr>
              <a:t>)</a:t>
            </a:r>
          </a:p>
        </p:txBody>
      </p:sp>
      <p:sp>
        <p:nvSpPr>
          <p:cNvPr id="115" name="Text Box 57"/>
          <p:cNvSpPr txBox="1">
            <a:spLocks noChangeArrowheads="1"/>
          </p:cNvSpPr>
          <p:nvPr/>
        </p:nvSpPr>
        <p:spPr bwMode="auto">
          <a:xfrm>
            <a:off x="0" y="6550223"/>
            <a:ext cx="10134600" cy="307777"/>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1400" dirty="0" smtClean="0">
                <a:solidFill>
                  <a:srgbClr val="000000"/>
                </a:solidFill>
                <a:latin typeface="Arial" pitchFamily="34" charset="0"/>
              </a:rPr>
              <a:t>Slide from </a:t>
            </a:r>
            <a:r>
              <a:rPr lang="en-US" sz="1400" dirty="0">
                <a:solidFill>
                  <a:srgbClr val="000000"/>
                </a:solidFill>
                <a:latin typeface="Arial" pitchFamily="34" charset="0"/>
              </a:rPr>
              <a:t>Andrew Moore’s tutorial: http://www.autonlab.org/tutorials/svm.html</a:t>
            </a:r>
          </a:p>
        </p:txBody>
      </p:sp>
      <p:sp>
        <p:nvSpPr>
          <p:cNvPr id="59" name="Slide Number Placeholder 58"/>
          <p:cNvSpPr>
            <a:spLocks noGrp="1"/>
          </p:cNvSpPr>
          <p:nvPr>
            <p:ph type="sldNum" sz="quarter" idx="12"/>
          </p:nvPr>
        </p:nvSpPr>
        <p:spPr/>
        <p:txBody>
          <a:bodyPr/>
          <a:lstStyle/>
          <a:p>
            <a:fld id="{D97A3DDC-98E1-4BA6-8E25-6025F043A9B3}"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28914574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381000" y="228600"/>
            <a:ext cx="7772400" cy="685800"/>
          </a:xfrm>
          <a:prstGeom prst="rect">
            <a:avLst/>
          </a:prstGeom>
          <a:noFill/>
          <a:ln w="9525">
            <a:noFill/>
            <a:miter lim="800000"/>
            <a:headEnd/>
            <a:tailEnd/>
          </a:ln>
        </p:spPr>
        <p:txBody>
          <a:bodyPr anchor="ctr"/>
          <a:lstStyle/>
          <a:p>
            <a:pPr fontAlgn="base">
              <a:spcBef>
                <a:spcPct val="0"/>
              </a:spcBef>
              <a:spcAft>
                <a:spcPct val="0"/>
              </a:spcAft>
            </a:pPr>
            <a:r>
              <a:rPr lang="en-US" altLang="zh-CN" sz="4200">
                <a:solidFill>
                  <a:srgbClr val="006633"/>
                </a:solidFill>
                <a:latin typeface="Garamond" pitchFamily="18" charset="0"/>
              </a:rPr>
              <a:t>The </a:t>
            </a:r>
            <a:r>
              <a:rPr lang="en-US" altLang="zh-CN" sz="4200">
                <a:solidFill>
                  <a:srgbClr val="006633"/>
                </a:solidFill>
                <a:latin typeface="Times New Roman" pitchFamily="18" charset="0"/>
              </a:rPr>
              <a:t>“</a:t>
            </a:r>
            <a:r>
              <a:rPr lang="en-US" altLang="zh-CN" sz="4200">
                <a:solidFill>
                  <a:srgbClr val="006633"/>
                </a:solidFill>
                <a:latin typeface="Garamond" pitchFamily="18" charset="0"/>
              </a:rPr>
              <a:t>Kernel Trick</a:t>
            </a:r>
            <a:r>
              <a:rPr lang="en-US" altLang="zh-CN" sz="4200">
                <a:solidFill>
                  <a:srgbClr val="006633"/>
                </a:solidFill>
                <a:latin typeface="Times New Roman" pitchFamily="18" charset="0"/>
              </a:rPr>
              <a:t>”</a:t>
            </a:r>
            <a:endParaRPr lang="en-US" altLang="zh-CN" sz="4200">
              <a:solidFill>
                <a:srgbClr val="006633"/>
              </a:solidFill>
              <a:latin typeface="Garamond" pitchFamily="18" charset="0"/>
            </a:endParaRPr>
          </a:p>
        </p:txBody>
      </p:sp>
      <p:sp>
        <p:nvSpPr>
          <p:cNvPr id="418819" name="Rectangle 3"/>
          <p:cNvSpPr>
            <a:spLocks noChangeArrowheads="1"/>
          </p:cNvSpPr>
          <p:nvPr/>
        </p:nvSpPr>
        <p:spPr bwMode="auto">
          <a:xfrm>
            <a:off x="304800" y="914400"/>
            <a:ext cx="8839200" cy="5029200"/>
          </a:xfrm>
          <a:prstGeom prst="rect">
            <a:avLst/>
          </a:prstGeom>
          <a:noFill/>
          <a:ln w="9525">
            <a:noFill/>
            <a:miter lim="800000"/>
            <a:headEnd/>
            <a:tailEnd/>
          </a:ln>
        </p:spPr>
        <p:txBody>
          <a:bodyPr/>
          <a:lstStyle/>
          <a:p>
            <a:pPr marL="342900" indent="-342900" fontAlgn="base">
              <a:spcBef>
                <a:spcPct val="20000"/>
              </a:spcBef>
              <a:spcAft>
                <a:spcPct val="0"/>
              </a:spcAft>
              <a:buClr>
                <a:srgbClr val="CC9900"/>
              </a:buClr>
              <a:buSzPct val="65000"/>
              <a:buFont typeface="Wingdings" pitchFamily="2" charset="2"/>
              <a:buChar char="n"/>
            </a:pPr>
            <a:r>
              <a:rPr lang="en-US" altLang="zh-CN" sz="2800" dirty="0">
                <a:solidFill>
                  <a:srgbClr val="000000"/>
                </a:solidFill>
              </a:rPr>
              <a:t>The linear classifier relies on dot product between vectors </a:t>
            </a:r>
            <a:r>
              <a:rPr lang="en-US" altLang="zh-CN" sz="2800" i="1" dirty="0">
                <a:solidFill>
                  <a:srgbClr val="000000"/>
                </a:solidFill>
              </a:rPr>
              <a:t>K</a:t>
            </a:r>
            <a:r>
              <a:rPr lang="en-US" altLang="zh-CN" sz="2800" dirty="0">
                <a:solidFill>
                  <a:srgbClr val="000000"/>
                </a:solidFill>
              </a:rPr>
              <a:t>(</a:t>
            </a:r>
            <a:r>
              <a:rPr lang="en-US" altLang="zh-CN" sz="2800" dirty="0" err="1">
                <a:solidFill>
                  <a:srgbClr val="000000"/>
                </a:solidFill>
              </a:rPr>
              <a:t>x</a:t>
            </a:r>
            <a:r>
              <a:rPr lang="en-US" altLang="zh-CN" sz="2800" baseline="-25000" dirty="0" err="1">
                <a:solidFill>
                  <a:srgbClr val="000000"/>
                </a:solidFill>
              </a:rPr>
              <a:t>i</a:t>
            </a:r>
            <a:r>
              <a:rPr lang="en-US" altLang="zh-CN" sz="2800" dirty="0" err="1">
                <a:solidFill>
                  <a:srgbClr val="000000"/>
                </a:solidFill>
              </a:rPr>
              <a:t>,x</a:t>
            </a:r>
            <a:r>
              <a:rPr lang="en-US" altLang="zh-CN" sz="2800" baseline="-25000" dirty="0" err="1">
                <a:solidFill>
                  <a:srgbClr val="000000"/>
                </a:solidFill>
              </a:rPr>
              <a:t>j</a:t>
            </a:r>
            <a:r>
              <a:rPr lang="en-US" altLang="zh-CN" sz="2800" dirty="0">
                <a:solidFill>
                  <a:srgbClr val="000000"/>
                </a:solidFill>
              </a:rPr>
              <a:t>)=</a:t>
            </a:r>
            <a:r>
              <a:rPr lang="en-US" altLang="zh-CN" sz="2800" dirty="0" err="1">
                <a:solidFill>
                  <a:srgbClr val="000000"/>
                </a:solidFill>
              </a:rPr>
              <a:t>x</a:t>
            </a:r>
            <a:r>
              <a:rPr lang="en-US" altLang="zh-CN" sz="2800" baseline="-25000" dirty="0" err="1">
                <a:solidFill>
                  <a:srgbClr val="000000"/>
                </a:solidFill>
              </a:rPr>
              <a:t>i</a:t>
            </a:r>
            <a:r>
              <a:rPr lang="en-US" altLang="zh-CN" sz="2800" baseline="30000" dirty="0" err="1">
                <a:solidFill>
                  <a:srgbClr val="000000"/>
                </a:solidFill>
              </a:rPr>
              <a:t>T</a:t>
            </a:r>
            <a:r>
              <a:rPr lang="en-US" altLang="zh-CN" sz="2800" dirty="0" err="1">
                <a:solidFill>
                  <a:srgbClr val="000000"/>
                </a:solidFill>
              </a:rPr>
              <a:t>x</a:t>
            </a:r>
            <a:r>
              <a:rPr lang="en-US" altLang="zh-CN" sz="2800" baseline="-25000" dirty="0" err="1">
                <a:solidFill>
                  <a:srgbClr val="000000"/>
                </a:solidFill>
              </a:rPr>
              <a:t>j</a:t>
            </a:r>
            <a:endParaRPr lang="en-US" altLang="zh-CN" sz="2800" baseline="-25000" dirty="0">
              <a:solidFill>
                <a:srgbClr val="000000"/>
              </a:solidFill>
            </a:endParaRPr>
          </a:p>
          <a:p>
            <a:pPr marL="342900" indent="-342900" fontAlgn="base">
              <a:spcBef>
                <a:spcPct val="20000"/>
              </a:spcBef>
              <a:spcAft>
                <a:spcPct val="0"/>
              </a:spcAft>
              <a:buClr>
                <a:srgbClr val="CC9900"/>
              </a:buClr>
              <a:buSzPct val="65000"/>
              <a:buFont typeface="Wingdings" pitchFamily="2" charset="2"/>
              <a:buChar char="n"/>
            </a:pPr>
            <a:endParaRPr lang="en-US" altLang="zh-CN" sz="2800" baseline="-25000" dirty="0">
              <a:solidFill>
                <a:srgbClr val="000000"/>
              </a:solidFill>
            </a:endParaRPr>
          </a:p>
          <a:p>
            <a:pPr marL="342900" indent="-342900" fontAlgn="base">
              <a:spcBef>
                <a:spcPct val="20000"/>
              </a:spcBef>
              <a:spcAft>
                <a:spcPct val="0"/>
              </a:spcAft>
              <a:buClr>
                <a:srgbClr val="CC9900"/>
              </a:buClr>
              <a:buSzPct val="65000"/>
              <a:buFont typeface="Wingdings" pitchFamily="2" charset="2"/>
              <a:buNone/>
            </a:pPr>
            <a:endParaRPr lang="el-GR" sz="2800" dirty="0">
              <a:solidFill>
                <a:srgbClr val="000000"/>
              </a:solidFill>
              <a:latin typeface="Times New Roman" pitchFamily="18" charset="0"/>
            </a:endParaRPr>
          </a:p>
        </p:txBody>
      </p:sp>
      <p:sp>
        <p:nvSpPr>
          <p:cNvPr id="4" name="Text Box 57"/>
          <p:cNvSpPr txBox="1">
            <a:spLocks noChangeArrowheads="1"/>
          </p:cNvSpPr>
          <p:nvPr/>
        </p:nvSpPr>
        <p:spPr bwMode="auto">
          <a:xfrm>
            <a:off x="152400" y="6309320"/>
            <a:ext cx="10134600" cy="307777"/>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1400" dirty="0" smtClean="0">
                <a:solidFill>
                  <a:srgbClr val="000000"/>
                </a:solidFill>
              </a:rPr>
              <a:t>Slide from </a:t>
            </a:r>
            <a:r>
              <a:rPr lang="en-US" sz="1400" dirty="0">
                <a:solidFill>
                  <a:srgbClr val="000000"/>
                </a:solidFill>
              </a:rPr>
              <a:t>Andrew Moore’s tutorial: http://www.autonlab.org/tutorials/svm.html</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DD962D54-79F9-4FCE-A840-43328CC8FF02}" type="slidenum">
              <a:rPr lang="en-US" altLang="zh-CN" smtClean="0">
                <a:solidFill>
                  <a:srgbClr val="000000"/>
                </a:solidFill>
              </a:rPr>
              <a:pPr fontAlgn="base">
                <a:spcBef>
                  <a:spcPct val="0"/>
                </a:spcBef>
                <a:spcAft>
                  <a:spcPct val="0"/>
                </a:spcAft>
                <a:defRPr/>
              </a:pPr>
              <a:t>62</a:t>
            </a:fld>
            <a:endParaRPr lang="en-US" altLang="zh-CN">
              <a:solidFill>
                <a:srgbClr val="000000"/>
              </a:solidFill>
            </a:endParaRPr>
          </a:p>
        </p:txBody>
      </p:sp>
    </p:spTree>
    <p:extLst>
      <p:ext uri="{BB962C8B-B14F-4D97-AF65-F5344CB8AC3E}">
        <p14:creationId xmlns:p14="http://schemas.microsoft.com/office/powerpoint/2010/main" val="420451895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Rectangle 2"/>
          <p:cNvSpPr>
            <a:spLocks noGrp="1" noChangeArrowheads="1"/>
          </p:cNvSpPr>
          <p:nvPr>
            <p:ph type="title"/>
          </p:nvPr>
        </p:nvSpPr>
        <p:spPr>
          <a:xfrm>
            <a:off x="533400" y="76200"/>
            <a:ext cx="8229600" cy="838200"/>
          </a:xfrm>
          <a:noFill/>
          <a:ln/>
        </p:spPr>
        <p:txBody>
          <a:bodyPr/>
          <a:lstStyle/>
          <a:p>
            <a:r>
              <a:rPr lang="en-US" dirty="0"/>
              <a:t>Finding the maximum margin </a:t>
            </a:r>
            <a:r>
              <a:rPr lang="en-US" dirty="0" smtClean="0"/>
              <a:t>line</a:t>
            </a:r>
            <a:endParaRPr lang="en-US" dirty="0"/>
          </a:p>
        </p:txBody>
      </p:sp>
      <p:sp>
        <p:nvSpPr>
          <p:cNvPr id="1150979" name="Rectangle 3"/>
          <p:cNvSpPr>
            <a:spLocks noGrp="1" noChangeArrowheads="1"/>
          </p:cNvSpPr>
          <p:nvPr>
            <p:ph type="body" idx="1"/>
          </p:nvPr>
        </p:nvSpPr>
        <p:spPr>
          <a:xfrm>
            <a:off x="685800" y="914400"/>
            <a:ext cx="8153400" cy="5257800"/>
          </a:xfrm>
        </p:spPr>
        <p:txBody>
          <a:bodyPr/>
          <a:lstStyle/>
          <a:p>
            <a:pPr>
              <a:buFontTx/>
              <a:buChar char="•"/>
            </a:pPr>
            <a:r>
              <a:rPr lang="en-US" dirty="0"/>
              <a:t>Solution:</a:t>
            </a:r>
            <a:br>
              <a:rPr lang="en-US" dirty="0"/>
            </a:br>
            <a:r>
              <a:rPr lang="en-US" sz="800" dirty="0"/>
              <a:t/>
            </a:r>
            <a:br>
              <a:rPr lang="en-US" sz="800" dirty="0"/>
            </a:br>
            <a:r>
              <a:rPr lang="en-US" dirty="0"/>
              <a:t>		  </a:t>
            </a:r>
            <a:r>
              <a:rPr lang="en-US" i="1" dirty="0">
                <a:latin typeface="Times New Roman" pitchFamily="18" charset="0"/>
              </a:rPr>
              <a:t>b</a:t>
            </a:r>
            <a:r>
              <a:rPr lang="en-US" dirty="0">
                <a:latin typeface="Times New Roman" pitchFamily="18" charset="0"/>
              </a:rPr>
              <a:t> = </a:t>
            </a:r>
            <a:r>
              <a:rPr lang="en-US" i="1" dirty="0" err="1">
                <a:latin typeface="Times New Roman" pitchFamily="18" charset="0"/>
              </a:rPr>
              <a:t>y</a:t>
            </a:r>
            <a:r>
              <a:rPr lang="en-US" i="1" baseline="-25000" dirty="0" err="1">
                <a:latin typeface="Times New Roman" pitchFamily="18" charset="0"/>
              </a:rPr>
              <a:t>i</a:t>
            </a:r>
            <a:r>
              <a:rPr lang="en-US" dirty="0">
                <a:latin typeface="Times New Roman" pitchFamily="18" charset="0"/>
              </a:rPr>
              <a:t> – </a:t>
            </a:r>
            <a:r>
              <a:rPr lang="en-US" b="1" dirty="0" err="1">
                <a:latin typeface="Times New Roman" pitchFamily="18" charset="0"/>
              </a:rPr>
              <a:t>w</a:t>
            </a:r>
            <a:r>
              <a:rPr lang="en-US" dirty="0" err="1">
                <a:latin typeface="Times New Roman" pitchFamily="18" charset="0"/>
                <a:cs typeface="Arial" pitchFamily="34" charset="0"/>
              </a:rPr>
              <a:t>·</a:t>
            </a:r>
            <a:r>
              <a:rPr lang="en-US" b="1" dirty="0" err="1">
                <a:latin typeface="Times New Roman" pitchFamily="18" charset="0"/>
                <a:cs typeface="Arial" pitchFamily="34" charset="0"/>
              </a:rPr>
              <a:t>x</a:t>
            </a:r>
            <a:r>
              <a:rPr lang="en-US" i="1" baseline="-25000" dirty="0" err="1">
                <a:latin typeface="Times New Roman" pitchFamily="18" charset="0"/>
                <a:cs typeface="Arial" pitchFamily="34" charset="0"/>
              </a:rPr>
              <a:t>i</a:t>
            </a:r>
            <a:r>
              <a:rPr lang="en-US" dirty="0">
                <a:cs typeface="Arial" pitchFamily="34" charset="0"/>
              </a:rPr>
              <a:t>   </a:t>
            </a:r>
            <a:r>
              <a:rPr lang="en-US" dirty="0" smtClean="0">
                <a:cs typeface="Arial" pitchFamily="34" charset="0"/>
              </a:rPr>
              <a:t>(for </a:t>
            </a:r>
            <a:r>
              <a:rPr lang="en-US" dirty="0">
                <a:cs typeface="Arial" pitchFamily="34" charset="0"/>
              </a:rPr>
              <a:t>any support </a:t>
            </a:r>
            <a:r>
              <a:rPr lang="en-US" dirty="0" smtClean="0">
                <a:cs typeface="Arial" pitchFamily="34" charset="0"/>
              </a:rPr>
              <a:t>vector)</a:t>
            </a:r>
            <a:r>
              <a:rPr lang="en-US" dirty="0"/>
              <a:t/>
            </a:r>
            <a:br>
              <a:rPr lang="en-US" dirty="0"/>
            </a:br>
            <a:endParaRPr lang="en-US" sz="800" dirty="0"/>
          </a:p>
          <a:p>
            <a:pPr>
              <a:buFontTx/>
              <a:buChar char="•"/>
            </a:pPr>
            <a:endParaRPr lang="en-US" dirty="0" smtClean="0"/>
          </a:p>
          <a:p>
            <a:pPr marL="0" indent="0"/>
            <a:r>
              <a:rPr lang="en-US" dirty="0"/>
              <a:t/>
            </a:r>
            <a:br>
              <a:rPr lang="en-US" dirty="0"/>
            </a:br>
            <a:endParaRPr lang="en-US" dirty="0"/>
          </a:p>
          <a:p>
            <a:pPr>
              <a:buFontTx/>
              <a:buChar char="•"/>
            </a:pPr>
            <a:endParaRPr lang="en-US" sz="2400" dirty="0" smtClean="0"/>
          </a:p>
          <a:p>
            <a:pPr>
              <a:buFontTx/>
              <a:buChar char="•"/>
            </a:pPr>
            <a:endParaRPr lang="en-US" sz="2400" dirty="0" smtClean="0"/>
          </a:p>
        </p:txBody>
      </p:sp>
      <p:graphicFrame>
        <p:nvGraphicFramePr>
          <p:cNvPr id="1150980" name="Object 4"/>
          <p:cNvGraphicFramePr>
            <a:graphicFrameLocks noChangeAspect="1"/>
          </p:cNvGraphicFramePr>
          <p:nvPr/>
        </p:nvGraphicFramePr>
        <p:xfrm>
          <a:off x="2701925" y="874713"/>
          <a:ext cx="2195513" cy="649287"/>
        </p:xfrm>
        <a:graphic>
          <a:graphicData uri="http://schemas.openxmlformats.org/presentationml/2006/ole">
            <mc:AlternateContent xmlns:mc="http://schemas.openxmlformats.org/markup-compatibility/2006">
              <mc:Choice xmlns:v="urn:schemas-microsoft-com:vml" Requires="v">
                <p:oleObj spid="_x0000_s1010835" name="Equation" r:id="rId4" imgW="901440" imgH="266400" progId="Equation.3">
                  <p:embed/>
                </p:oleObj>
              </mc:Choice>
              <mc:Fallback>
                <p:oleObj name="Equation" r:id="rId4" imgW="901440" imgH="26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1925" y="874713"/>
                        <a:ext cx="2195513" cy="6492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150982" name="Object 6"/>
          <p:cNvGraphicFramePr>
            <a:graphicFrameLocks noGrp="1" noChangeAspect="1"/>
          </p:cNvGraphicFramePr>
          <p:nvPr>
            <p:ph sz="half" idx="4294967295"/>
          </p:nvPr>
        </p:nvGraphicFramePr>
        <p:xfrm>
          <a:off x="2667000" y="2016125"/>
          <a:ext cx="4572000" cy="727075"/>
        </p:xfrm>
        <a:graphic>
          <a:graphicData uri="http://schemas.openxmlformats.org/presentationml/2006/ole">
            <mc:AlternateContent xmlns:mc="http://schemas.openxmlformats.org/markup-compatibility/2006">
              <mc:Choice xmlns:v="urn:schemas-microsoft-com:vml" Requires="v">
                <p:oleObj spid="_x0000_s1010836" name="Equation" r:id="rId6" imgW="1676160" imgH="266400" progId="Equation.3">
                  <p:embed/>
                </p:oleObj>
              </mc:Choice>
              <mc:Fallback>
                <p:oleObj name="Equation" r:id="rId6" imgW="1676160" imgH="2664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2016125"/>
                        <a:ext cx="4572000" cy="7270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 name="Text Box 15"/>
          <p:cNvSpPr txBox="1">
            <a:spLocks noChangeArrowheads="1"/>
          </p:cNvSpPr>
          <p:nvPr/>
        </p:nvSpPr>
        <p:spPr bwMode="auto">
          <a:xfrm>
            <a:off x="-28836" y="6561348"/>
            <a:ext cx="9677400" cy="307777"/>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pPr>
            <a:r>
              <a:rPr lang="en-US" sz="1400" dirty="0">
                <a:solidFill>
                  <a:srgbClr val="000000"/>
                </a:solidFill>
                <a:cs typeface="Arial" pitchFamily="34" charset="0"/>
              </a:rPr>
              <a:t>C. Burges, </a:t>
            </a:r>
            <a:r>
              <a:rPr lang="en-US" sz="1400" dirty="0">
                <a:solidFill>
                  <a:srgbClr val="000000"/>
                </a:solidFill>
                <a:cs typeface="Arial" pitchFamily="34" charset="0"/>
                <a:hlinkClick r:id="rId8"/>
              </a:rPr>
              <a:t>A Tutorial on Support Vector Machines for Pattern Recognition</a:t>
            </a:r>
            <a:r>
              <a:rPr lang="en-US" sz="1400" dirty="0">
                <a:solidFill>
                  <a:srgbClr val="000000"/>
                </a:solidFill>
                <a:cs typeface="Arial" pitchFamily="34" charset="0"/>
              </a:rPr>
              <a:t>,  Data Mining and Knowledge Discovery, 1998 </a:t>
            </a:r>
          </a:p>
        </p:txBody>
      </p:sp>
      <p:sp>
        <p:nvSpPr>
          <p:cNvPr id="11" name="Slide Number Placeholder 10"/>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63</a:t>
            </a:fld>
            <a:endParaRPr lang="en-US">
              <a:solidFill>
                <a:srgbClr val="000000"/>
              </a:solidFill>
              <a:cs typeface="Arial" pitchFamily="34" charset="0"/>
            </a:endParaRPr>
          </a:p>
        </p:txBody>
      </p:sp>
      <p:sp>
        <p:nvSpPr>
          <p:cNvPr id="2" name="Rectangle 1"/>
          <p:cNvSpPr/>
          <p:nvPr/>
        </p:nvSpPr>
        <p:spPr bwMode="auto">
          <a:xfrm>
            <a:off x="5653844" y="2096852"/>
            <a:ext cx="900100" cy="50405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69935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381000" y="228600"/>
            <a:ext cx="7772400" cy="685800"/>
          </a:xfrm>
          <a:prstGeom prst="rect">
            <a:avLst/>
          </a:prstGeom>
          <a:noFill/>
          <a:ln w="9525">
            <a:noFill/>
            <a:miter lim="800000"/>
            <a:headEnd/>
            <a:tailEnd/>
          </a:ln>
        </p:spPr>
        <p:txBody>
          <a:bodyPr anchor="ctr"/>
          <a:lstStyle/>
          <a:p>
            <a:pPr fontAlgn="base">
              <a:spcBef>
                <a:spcPct val="0"/>
              </a:spcBef>
              <a:spcAft>
                <a:spcPct val="0"/>
              </a:spcAft>
            </a:pPr>
            <a:r>
              <a:rPr lang="en-US" altLang="zh-CN" sz="4200">
                <a:solidFill>
                  <a:srgbClr val="006633"/>
                </a:solidFill>
                <a:latin typeface="Garamond" pitchFamily="18" charset="0"/>
              </a:rPr>
              <a:t>The </a:t>
            </a:r>
            <a:r>
              <a:rPr lang="en-US" altLang="zh-CN" sz="4200">
                <a:solidFill>
                  <a:srgbClr val="006633"/>
                </a:solidFill>
                <a:latin typeface="Times New Roman" pitchFamily="18" charset="0"/>
              </a:rPr>
              <a:t>“</a:t>
            </a:r>
            <a:r>
              <a:rPr lang="en-US" altLang="zh-CN" sz="4200">
                <a:solidFill>
                  <a:srgbClr val="006633"/>
                </a:solidFill>
                <a:latin typeface="Garamond" pitchFamily="18" charset="0"/>
              </a:rPr>
              <a:t>Kernel Trick</a:t>
            </a:r>
            <a:r>
              <a:rPr lang="en-US" altLang="zh-CN" sz="4200">
                <a:solidFill>
                  <a:srgbClr val="006633"/>
                </a:solidFill>
                <a:latin typeface="Times New Roman" pitchFamily="18" charset="0"/>
              </a:rPr>
              <a:t>”</a:t>
            </a:r>
            <a:endParaRPr lang="en-US" altLang="zh-CN" sz="4200">
              <a:solidFill>
                <a:srgbClr val="006633"/>
              </a:solidFill>
              <a:latin typeface="Garamond" pitchFamily="18" charset="0"/>
            </a:endParaRPr>
          </a:p>
        </p:txBody>
      </p:sp>
      <p:sp>
        <p:nvSpPr>
          <p:cNvPr id="418819" name="Rectangle 3"/>
          <p:cNvSpPr>
            <a:spLocks noChangeArrowheads="1"/>
          </p:cNvSpPr>
          <p:nvPr/>
        </p:nvSpPr>
        <p:spPr bwMode="auto">
          <a:xfrm>
            <a:off x="304800" y="914400"/>
            <a:ext cx="8839200" cy="5029200"/>
          </a:xfrm>
          <a:prstGeom prst="rect">
            <a:avLst/>
          </a:prstGeom>
          <a:noFill/>
          <a:ln w="9525">
            <a:noFill/>
            <a:miter lim="800000"/>
            <a:headEnd/>
            <a:tailEnd/>
          </a:ln>
        </p:spPr>
        <p:txBody>
          <a:bodyPr/>
          <a:lstStyle/>
          <a:p>
            <a:pPr marL="342900" indent="-342900" fontAlgn="base">
              <a:spcBef>
                <a:spcPct val="20000"/>
              </a:spcBef>
              <a:spcAft>
                <a:spcPct val="0"/>
              </a:spcAft>
              <a:buClr>
                <a:srgbClr val="CC9900"/>
              </a:buClr>
              <a:buSzPct val="65000"/>
              <a:buFont typeface="Wingdings" pitchFamily="2" charset="2"/>
              <a:buChar char="n"/>
            </a:pPr>
            <a:r>
              <a:rPr lang="en-US" altLang="zh-CN" sz="2800" dirty="0">
                <a:solidFill>
                  <a:srgbClr val="000000"/>
                </a:solidFill>
              </a:rPr>
              <a:t>The linear classifier relies on dot product between vectors </a:t>
            </a:r>
            <a:r>
              <a:rPr lang="en-US" altLang="zh-CN" sz="2800" i="1" dirty="0">
                <a:solidFill>
                  <a:srgbClr val="000000"/>
                </a:solidFill>
              </a:rPr>
              <a:t>K</a:t>
            </a:r>
            <a:r>
              <a:rPr lang="en-US" altLang="zh-CN" sz="2800" dirty="0">
                <a:solidFill>
                  <a:srgbClr val="000000"/>
                </a:solidFill>
              </a:rPr>
              <a:t>(</a:t>
            </a:r>
            <a:r>
              <a:rPr lang="en-US" altLang="zh-CN" sz="2800" dirty="0" err="1">
                <a:solidFill>
                  <a:srgbClr val="000000"/>
                </a:solidFill>
              </a:rPr>
              <a:t>x</a:t>
            </a:r>
            <a:r>
              <a:rPr lang="en-US" altLang="zh-CN" sz="2800" baseline="-25000" dirty="0" err="1">
                <a:solidFill>
                  <a:srgbClr val="000000"/>
                </a:solidFill>
              </a:rPr>
              <a:t>i</a:t>
            </a:r>
            <a:r>
              <a:rPr lang="en-US" altLang="zh-CN" sz="2800" dirty="0" err="1">
                <a:solidFill>
                  <a:srgbClr val="000000"/>
                </a:solidFill>
              </a:rPr>
              <a:t>,x</a:t>
            </a:r>
            <a:r>
              <a:rPr lang="en-US" altLang="zh-CN" sz="2800" baseline="-25000" dirty="0" err="1">
                <a:solidFill>
                  <a:srgbClr val="000000"/>
                </a:solidFill>
              </a:rPr>
              <a:t>j</a:t>
            </a:r>
            <a:r>
              <a:rPr lang="en-US" altLang="zh-CN" sz="2800" dirty="0">
                <a:solidFill>
                  <a:srgbClr val="000000"/>
                </a:solidFill>
              </a:rPr>
              <a:t>)=</a:t>
            </a:r>
            <a:r>
              <a:rPr lang="en-US" altLang="zh-CN" sz="2800" dirty="0" err="1">
                <a:solidFill>
                  <a:srgbClr val="000000"/>
                </a:solidFill>
              </a:rPr>
              <a:t>x</a:t>
            </a:r>
            <a:r>
              <a:rPr lang="en-US" altLang="zh-CN" sz="2800" baseline="-25000" dirty="0" err="1">
                <a:solidFill>
                  <a:srgbClr val="000000"/>
                </a:solidFill>
              </a:rPr>
              <a:t>i</a:t>
            </a:r>
            <a:r>
              <a:rPr lang="en-US" altLang="zh-CN" sz="2800" baseline="30000" dirty="0" err="1">
                <a:solidFill>
                  <a:srgbClr val="000000"/>
                </a:solidFill>
              </a:rPr>
              <a:t>T</a:t>
            </a:r>
            <a:r>
              <a:rPr lang="en-US" altLang="zh-CN" sz="2800" dirty="0" err="1">
                <a:solidFill>
                  <a:srgbClr val="000000"/>
                </a:solidFill>
              </a:rPr>
              <a:t>x</a:t>
            </a:r>
            <a:r>
              <a:rPr lang="en-US" altLang="zh-CN" sz="2800" baseline="-25000" dirty="0" err="1">
                <a:solidFill>
                  <a:srgbClr val="000000"/>
                </a:solidFill>
              </a:rPr>
              <a:t>j</a:t>
            </a:r>
            <a:endParaRPr lang="en-US" altLang="zh-CN" sz="2800" baseline="-25000" dirty="0">
              <a:solidFill>
                <a:srgbClr val="000000"/>
              </a:solidFill>
            </a:endParaRPr>
          </a:p>
          <a:p>
            <a:pPr marL="342900" indent="-342900" fontAlgn="base">
              <a:spcBef>
                <a:spcPct val="20000"/>
              </a:spcBef>
              <a:spcAft>
                <a:spcPct val="0"/>
              </a:spcAft>
              <a:buClr>
                <a:srgbClr val="CC9900"/>
              </a:buClr>
              <a:buSzPct val="65000"/>
              <a:buFont typeface="Wingdings" pitchFamily="2" charset="2"/>
              <a:buChar char="n"/>
            </a:pPr>
            <a:endParaRPr lang="en-US" altLang="zh-CN" sz="2800" baseline="-25000" dirty="0">
              <a:solidFill>
                <a:srgbClr val="000000"/>
              </a:solidFill>
            </a:endParaRPr>
          </a:p>
          <a:p>
            <a:pPr marL="342900" indent="-342900" fontAlgn="base">
              <a:spcBef>
                <a:spcPct val="20000"/>
              </a:spcBef>
              <a:spcAft>
                <a:spcPct val="0"/>
              </a:spcAft>
              <a:buClr>
                <a:srgbClr val="CC9900"/>
              </a:buClr>
              <a:buSzPct val="65000"/>
              <a:buFont typeface="Wingdings" pitchFamily="2" charset="2"/>
              <a:buChar char="n"/>
            </a:pPr>
            <a:r>
              <a:rPr lang="en-US" altLang="zh-CN" sz="2800" dirty="0">
                <a:solidFill>
                  <a:srgbClr val="000000"/>
                </a:solidFill>
              </a:rPr>
              <a:t>If every data point is mapped into high-dimensional space via some transformation </a:t>
            </a:r>
            <a:r>
              <a:rPr lang="el-GR" sz="2800" dirty="0">
                <a:solidFill>
                  <a:srgbClr val="000000"/>
                </a:solidFill>
                <a:cs typeface="Times New Roman" pitchFamily="18" charset="0"/>
              </a:rPr>
              <a:t>Φ</a:t>
            </a:r>
            <a:r>
              <a:rPr lang="en-US" altLang="zh-CN" sz="2800" dirty="0">
                <a:solidFill>
                  <a:srgbClr val="000000"/>
                </a:solidFill>
                <a:cs typeface="Times New Roman" pitchFamily="18" charset="0"/>
              </a:rPr>
              <a:t>:  x</a:t>
            </a:r>
            <a:r>
              <a:rPr lang="en-US" altLang="zh-CN" sz="2800" baseline="-25000" dirty="0">
                <a:solidFill>
                  <a:srgbClr val="000000"/>
                </a:solidFill>
                <a:cs typeface="Times New Roman" pitchFamily="18" charset="0"/>
              </a:rPr>
              <a:t> </a:t>
            </a:r>
            <a:r>
              <a:rPr lang="en-US" altLang="zh-CN" sz="2800" dirty="0">
                <a:solidFill>
                  <a:srgbClr val="000000"/>
                </a:solidFill>
                <a:cs typeface="Times New Roman" pitchFamily="18" charset="0"/>
              </a:rPr>
              <a:t>→ </a:t>
            </a:r>
            <a:r>
              <a:rPr lang="el-GR" sz="2800" dirty="0">
                <a:solidFill>
                  <a:srgbClr val="000000"/>
                </a:solidFill>
                <a:cs typeface="Times New Roman" pitchFamily="18" charset="0"/>
              </a:rPr>
              <a:t>φ</a:t>
            </a:r>
            <a:r>
              <a:rPr lang="en-US" altLang="zh-CN" sz="2800" dirty="0">
                <a:solidFill>
                  <a:srgbClr val="000000"/>
                </a:solidFill>
                <a:cs typeface="Times New Roman" pitchFamily="18" charset="0"/>
              </a:rPr>
              <a:t>(x), the dot product becomes:</a:t>
            </a:r>
          </a:p>
          <a:p>
            <a:pPr marL="342900" indent="-342900" algn="ctr" fontAlgn="base">
              <a:spcBef>
                <a:spcPct val="20000"/>
              </a:spcBef>
              <a:spcAft>
                <a:spcPct val="0"/>
              </a:spcAft>
              <a:buClr>
                <a:srgbClr val="CC9900"/>
              </a:buClr>
              <a:buSzPct val="65000"/>
              <a:buFont typeface="Wingdings" pitchFamily="2" charset="2"/>
              <a:buNone/>
            </a:pPr>
            <a:r>
              <a:rPr lang="en-US" altLang="zh-CN" sz="2800" i="1" dirty="0">
                <a:solidFill>
                  <a:srgbClr val="000000"/>
                </a:solidFill>
              </a:rPr>
              <a:t>K</a:t>
            </a:r>
            <a:r>
              <a:rPr lang="en-US" altLang="zh-CN" sz="2800" dirty="0">
                <a:solidFill>
                  <a:srgbClr val="000000"/>
                </a:solidFill>
              </a:rPr>
              <a:t>(</a:t>
            </a:r>
            <a:r>
              <a:rPr lang="en-US" altLang="zh-CN" sz="2800" dirty="0" err="1">
                <a:solidFill>
                  <a:srgbClr val="000000"/>
                </a:solidFill>
              </a:rPr>
              <a:t>x</a:t>
            </a:r>
            <a:r>
              <a:rPr lang="en-US" altLang="zh-CN" sz="2800" baseline="-25000" dirty="0" err="1">
                <a:solidFill>
                  <a:srgbClr val="000000"/>
                </a:solidFill>
              </a:rPr>
              <a:t>i</a:t>
            </a:r>
            <a:r>
              <a:rPr lang="en-US" altLang="zh-CN" sz="2800" dirty="0" err="1">
                <a:solidFill>
                  <a:srgbClr val="000000"/>
                </a:solidFill>
              </a:rPr>
              <a:t>,x</a:t>
            </a:r>
            <a:r>
              <a:rPr lang="en-US" altLang="zh-CN" sz="2800" baseline="-25000" dirty="0" err="1">
                <a:solidFill>
                  <a:srgbClr val="000000"/>
                </a:solidFill>
              </a:rPr>
              <a:t>j</a:t>
            </a:r>
            <a:r>
              <a:rPr lang="en-US" altLang="zh-CN" sz="2800" dirty="0">
                <a:solidFill>
                  <a:srgbClr val="000000"/>
                </a:solidFill>
              </a:rPr>
              <a:t>)= </a:t>
            </a:r>
            <a:r>
              <a:rPr lang="el-GR" sz="2800" dirty="0">
                <a:solidFill>
                  <a:srgbClr val="000000"/>
                </a:solidFill>
              </a:rPr>
              <a:t>φ</a:t>
            </a:r>
            <a:r>
              <a:rPr lang="en-US" altLang="zh-CN" sz="2800" dirty="0">
                <a:solidFill>
                  <a:srgbClr val="000000"/>
                </a:solidFill>
              </a:rPr>
              <a:t>(x</a:t>
            </a:r>
            <a:r>
              <a:rPr lang="en-US" altLang="zh-CN" sz="2800" baseline="-25000" dirty="0">
                <a:solidFill>
                  <a:srgbClr val="000000"/>
                </a:solidFill>
              </a:rPr>
              <a:t>i</a:t>
            </a:r>
            <a:r>
              <a:rPr lang="en-US" altLang="zh-CN" sz="2800" dirty="0">
                <a:solidFill>
                  <a:srgbClr val="000000"/>
                </a:solidFill>
              </a:rPr>
              <a:t>)</a:t>
            </a:r>
            <a:r>
              <a:rPr lang="en-US" altLang="zh-CN" sz="2800" baseline="-25000" dirty="0">
                <a:solidFill>
                  <a:srgbClr val="000000"/>
                </a:solidFill>
              </a:rPr>
              <a:t> </a:t>
            </a:r>
            <a:r>
              <a:rPr lang="en-US" altLang="zh-CN" sz="2800" baseline="30000" dirty="0">
                <a:solidFill>
                  <a:srgbClr val="000000"/>
                </a:solidFill>
              </a:rPr>
              <a:t>T</a:t>
            </a:r>
            <a:r>
              <a:rPr lang="el-GR" sz="2800" dirty="0">
                <a:solidFill>
                  <a:srgbClr val="000000"/>
                </a:solidFill>
              </a:rPr>
              <a:t>φ</a:t>
            </a:r>
            <a:r>
              <a:rPr lang="en-US" altLang="zh-CN" sz="2800" dirty="0">
                <a:solidFill>
                  <a:srgbClr val="000000"/>
                </a:solidFill>
              </a:rPr>
              <a:t>(</a:t>
            </a:r>
            <a:r>
              <a:rPr lang="en-US" altLang="zh-CN" sz="2800" dirty="0" err="1">
                <a:solidFill>
                  <a:srgbClr val="000000"/>
                </a:solidFill>
              </a:rPr>
              <a:t>x</a:t>
            </a:r>
            <a:r>
              <a:rPr lang="en-US" altLang="zh-CN" sz="2800" baseline="-25000" dirty="0" err="1">
                <a:solidFill>
                  <a:srgbClr val="000000"/>
                </a:solidFill>
              </a:rPr>
              <a:t>j</a:t>
            </a:r>
            <a:r>
              <a:rPr lang="en-US" altLang="zh-CN" sz="2800" dirty="0">
                <a:solidFill>
                  <a:srgbClr val="000000"/>
                </a:solidFill>
              </a:rPr>
              <a:t>)</a:t>
            </a:r>
          </a:p>
          <a:p>
            <a:pPr marL="342900" indent="-342900" algn="ctr" fontAlgn="base">
              <a:spcBef>
                <a:spcPct val="20000"/>
              </a:spcBef>
              <a:spcAft>
                <a:spcPct val="0"/>
              </a:spcAft>
              <a:buClr>
                <a:srgbClr val="CC9900"/>
              </a:buClr>
              <a:buSzPct val="65000"/>
              <a:buFont typeface="Wingdings" pitchFamily="2" charset="2"/>
              <a:buNone/>
            </a:pPr>
            <a:endParaRPr lang="en-US" altLang="zh-CN" sz="2800" dirty="0">
              <a:solidFill>
                <a:srgbClr val="000000"/>
              </a:solidFill>
            </a:endParaRPr>
          </a:p>
          <a:p>
            <a:pPr marL="342900" indent="-342900" fontAlgn="base">
              <a:spcBef>
                <a:spcPct val="20000"/>
              </a:spcBef>
              <a:spcAft>
                <a:spcPct val="0"/>
              </a:spcAft>
              <a:buClr>
                <a:srgbClr val="CC9900"/>
              </a:buClr>
              <a:buSzPct val="65000"/>
              <a:buFont typeface="Wingdings" pitchFamily="2" charset="2"/>
              <a:buChar char="n"/>
            </a:pPr>
            <a:r>
              <a:rPr lang="en-US" altLang="zh-CN" sz="2800" dirty="0">
                <a:solidFill>
                  <a:srgbClr val="000000"/>
                </a:solidFill>
              </a:rPr>
              <a:t>A </a:t>
            </a:r>
            <a:r>
              <a:rPr lang="en-US" altLang="zh-CN" sz="2800" i="1" dirty="0">
                <a:solidFill>
                  <a:srgbClr val="000000"/>
                </a:solidFill>
              </a:rPr>
              <a:t>kernel function</a:t>
            </a:r>
            <a:r>
              <a:rPr lang="en-US" altLang="zh-CN" sz="2800" dirty="0">
                <a:solidFill>
                  <a:srgbClr val="000000"/>
                </a:solidFill>
              </a:rPr>
              <a:t> is similarity function that corresponds to an inner product in some expanded feature space</a:t>
            </a:r>
            <a:r>
              <a:rPr lang="en-US" altLang="zh-CN" sz="2800" dirty="0" smtClean="0">
                <a:solidFill>
                  <a:srgbClr val="000000"/>
                </a:solidFill>
              </a:rPr>
              <a:t>.</a:t>
            </a:r>
          </a:p>
          <a:p>
            <a:pPr marL="342900" indent="-342900" fontAlgn="base">
              <a:spcBef>
                <a:spcPct val="20000"/>
              </a:spcBef>
              <a:spcAft>
                <a:spcPct val="0"/>
              </a:spcAft>
              <a:buClr>
                <a:srgbClr val="CC9900"/>
              </a:buClr>
              <a:buSzPct val="65000"/>
              <a:buFont typeface="Wingdings" pitchFamily="2" charset="2"/>
              <a:buNone/>
            </a:pPr>
            <a:endParaRPr lang="el-GR" sz="2800" dirty="0">
              <a:solidFill>
                <a:srgbClr val="000000"/>
              </a:solidFill>
              <a:latin typeface="Times New Roman" pitchFamily="18" charset="0"/>
            </a:endParaRPr>
          </a:p>
        </p:txBody>
      </p:sp>
      <p:sp>
        <p:nvSpPr>
          <p:cNvPr id="4" name="Text Box 57"/>
          <p:cNvSpPr txBox="1">
            <a:spLocks noChangeArrowheads="1"/>
          </p:cNvSpPr>
          <p:nvPr/>
        </p:nvSpPr>
        <p:spPr bwMode="auto">
          <a:xfrm>
            <a:off x="152400" y="6309320"/>
            <a:ext cx="10134600" cy="307777"/>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1400" dirty="0" smtClean="0">
                <a:solidFill>
                  <a:srgbClr val="000000"/>
                </a:solidFill>
              </a:rPr>
              <a:t>Slide from </a:t>
            </a:r>
            <a:r>
              <a:rPr lang="en-US" sz="1400" dirty="0">
                <a:solidFill>
                  <a:srgbClr val="000000"/>
                </a:solidFill>
              </a:rPr>
              <a:t>Andrew Moore’s tutorial: http://www.autonlab.org/tutorials/svm.html</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DD962D54-79F9-4FCE-A840-43328CC8FF02}" type="slidenum">
              <a:rPr lang="en-US" altLang="zh-CN" smtClean="0">
                <a:solidFill>
                  <a:srgbClr val="000000"/>
                </a:solidFill>
              </a:rPr>
              <a:pPr fontAlgn="base">
                <a:spcBef>
                  <a:spcPct val="0"/>
                </a:spcBef>
                <a:spcAft>
                  <a:spcPct val="0"/>
                </a:spcAft>
                <a:defRPr/>
              </a:pPr>
              <a:t>64</a:t>
            </a:fld>
            <a:endParaRPr lang="en-US" altLang="zh-CN">
              <a:solidFill>
                <a:srgbClr val="000000"/>
              </a:solidFill>
            </a:endParaRPr>
          </a:p>
        </p:txBody>
      </p:sp>
    </p:spTree>
    <p:extLst>
      <p:ext uri="{BB962C8B-B14F-4D97-AF65-F5344CB8AC3E}">
        <p14:creationId xmlns:p14="http://schemas.microsoft.com/office/powerpoint/2010/main" val="727999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8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881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88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4624"/>
            <a:ext cx="8229600" cy="1143000"/>
          </a:xfrm>
        </p:spPr>
        <p:txBody>
          <a:bodyPr/>
          <a:lstStyle/>
          <a:p>
            <a:r>
              <a:rPr lang="en-US" dirty="0" smtClean="0"/>
              <a:t>Example</a:t>
            </a:r>
            <a:endParaRPr lang="en-US" dirty="0"/>
          </a:p>
        </p:txBody>
      </p:sp>
      <p:sp>
        <p:nvSpPr>
          <p:cNvPr id="5" name="Content Placeholder 4"/>
          <p:cNvSpPr>
            <a:spLocks noGrp="1"/>
          </p:cNvSpPr>
          <p:nvPr>
            <p:ph idx="1"/>
          </p:nvPr>
        </p:nvSpPr>
        <p:spPr>
          <a:xfrm>
            <a:off x="4064" y="1160748"/>
            <a:ext cx="12272792" cy="4525963"/>
          </a:xfrm>
        </p:spPr>
        <p:txBody>
          <a:bodyPr>
            <a:noAutofit/>
          </a:bodyPr>
          <a:lstStyle/>
          <a:p>
            <a:pPr marL="0" indent="0" fontAlgn="base">
              <a:spcAft>
                <a:spcPct val="0"/>
              </a:spcAft>
              <a:buClr>
                <a:srgbClr val="CC9900"/>
              </a:buClr>
              <a:buSzPct val="65000"/>
              <a:buNone/>
            </a:pPr>
            <a:r>
              <a:rPr lang="en-US" altLang="zh-CN" dirty="0" smtClean="0">
                <a:solidFill>
                  <a:srgbClr val="000000"/>
                </a:solidFill>
              </a:rPr>
              <a:t> </a:t>
            </a:r>
            <a:r>
              <a:rPr lang="en-US" altLang="zh-CN" dirty="0" smtClean="0">
                <a:solidFill>
                  <a:srgbClr val="000000"/>
                </a:solidFill>
                <a:latin typeface="Times New Roman" pitchFamily="18" charset="0"/>
              </a:rPr>
              <a:t>2-dimensional </a:t>
            </a:r>
            <a:r>
              <a:rPr lang="en-US" altLang="zh-CN" dirty="0">
                <a:solidFill>
                  <a:srgbClr val="000000"/>
                </a:solidFill>
                <a:latin typeface="Times New Roman" pitchFamily="18" charset="0"/>
              </a:rPr>
              <a:t>vectors x=[</a:t>
            </a: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1   </a:t>
            </a: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2</a:t>
            </a:r>
            <a:r>
              <a:rPr lang="en-US" altLang="zh-CN" dirty="0">
                <a:solidFill>
                  <a:srgbClr val="000000"/>
                </a:solidFill>
                <a:latin typeface="Times New Roman" pitchFamily="18" charset="0"/>
              </a:rPr>
              <a:t>]; 	</a:t>
            </a:r>
            <a:endParaRPr lang="en-US" altLang="zh-CN" dirty="0" smtClean="0">
              <a:solidFill>
                <a:srgbClr val="000000"/>
              </a:solidFill>
              <a:latin typeface="Times New Roman" pitchFamily="18" charset="0"/>
            </a:endParaRPr>
          </a:p>
          <a:p>
            <a:pPr fontAlgn="base">
              <a:spcAft>
                <a:spcPct val="0"/>
              </a:spcAft>
              <a:buClr>
                <a:srgbClr val="CC9900"/>
              </a:buClr>
              <a:buSzPct val="65000"/>
              <a:buNone/>
            </a:pPr>
            <a:r>
              <a:rPr lang="en-US" altLang="zh-CN" dirty="0" smtClean="0">
                <a:solidFill>
                  <a:srgbClr val="000000"/>
                </a:solidFill>
                <a:latin typeface="Times New Roman" pitchFamily="18" charset="0"/>
              </a:rPr>
              <a:t>let </a:t>
            </a:r>
            <a:r>
              <a:rPr lang="en-US" altLang="zh-CN" i="1" dirty="0">
                <a:solidFill>
                  <a:srgbClr val="000000"/>
                </a:solidFill>
                <a:latin typeface="Times New Roman" pitchFamily="18" charset="0"/>
              </a:rPr>
              <a:t>K</a:t>
            </a:r>
            <a:r>
              <a:rPr lang="en-US" altLang="zh-CN" dirty="0">
                <a:solidFill>
                  <a:srgbClr val="000000"/>
                </a:solidFill>
                <a:latin typeface="Times New Roman" pitchFamily="18" charset="0"/>
              </a:rPr>
              <a:t>(</a:t>
            </a:r>
            <a:r>
              <a:rPr lang="en-US" altLang="zh-CN" dirty="0" err="1">
                <a:solidFill>
                  <a:srgbClr val="000000"/>
                </a:solidFill>
                <a:latin typeface="Times New Roman" pitchFamily="18" charset="0"/>
              </a:rPr>
              <a:t>x</a:t>
            </a:r>
            <a:r>
              <a:rPr lang="en-US" altLang="zh-CN" baseline="-25000" dirty="0" err="1">
                <a:solidFill>
                  <a:srgbClr val="000000"/>
                </a:solidFill>
                <a:latin typeface="Times New Roman" pitchFamily="18" charset="0"/>
              </a:rPr>
              <a:t>i</a:t>
            </a:r>
            <a:r>
              <a:rPr lang="en-US" altLang="zh-CN" dirty="0" err="1">
                <a:solidFill>
                  <a:srgbClr val="000000"/>
                </a:solidFill>
                <a:latin typeface="Times New Roman" pitchFamily="18" charset="0"/>
              </a:rPr>
              <a:t>,x</a:t>
            </a:r>
            <a:r>
              <a:rPr lang="en-US" altLang="zh-CN" baseline="-25000" dirty="0" err="1">
                <a:solidFill>
                  <a:srgbClr val="000000"/>
                </a:solidFill>
                <a:latin typeface="Times New Roman" pitchFamily="18" charset="0"/>
              </a:rPr>
              <a:t>j</a:t>
            </a:r>
            <a:r>
              <a:rPr lang="en-US" altLang="zh-CN" dirty="0">
                <a:solidFill>
                  <a:srgbClr val="000000"/>
                </a:solidFill>
                <a:latin typeface="Times New Roman" pitchFamily="18" charset="0"/>
              </a:rPr>
              <a:t>)=(1 + </a:t>
            </a:r>
            <a:r>
              <a:rPr lang="en-US" altLang="zh-CN" dirty="0" err="1">
                <a:solidFill>
                  <a:srgbClr val="000000"/>
                </a:solidFill>
                <a:latin typeface="Times New Roman" pitchFamily="18" charset="0"/>
              </a:rPr>
              <a:t>x</a:t>
            </a:r>
            <a:r>
              <a:rPr lang="en-US" altLang="zh-CN" baseline="-25000" dirty="0" err="1">
                <a:solidFill>
                  <a:srgbClr val="000000"/>
                </a:solidFill>
                <a:latin typeface="Times New Roman" pitchFamily="18" charset="0"/>
              </a:rPr>
              <a:t>i</a:t>
            </a:r>
            <a:r>
              <a:rPr lang="en-US" altLang="zh-CN" baseline="30000" dirty="0" err="1">
                <a:solidFill>
                  <a:srgbClr val="000000"/>
                </a:solidFill>
                <a:latin typeface="Times New Roman" pitchFamily="18" charset="0"/>
              </a:rPr>
              <a:t>T</a:t>
            </a:r>
            <a:r>
              <a:rPr lang="en-US" altLang="zh-CN" dirty="0" err="1">
                <a:solidFill>
                  <a:srgbClr val="000000"/>
                </a:solidFill>
                <a:latin typeface="Times New Roman" pitchFamily="18" charset="0"/>
              </a:rPr>
              <a:t>x</a:t>
            </a:r>
            <a:r>
              <a:rPr lang="en-US" altLang="zh-CN" baseline="-25000" dirty="0" err="1">
                <a:solidFill>
                  <a:srgbClr val="000000"/>
                </a:solidFill>
                <a:latin typeface="Times New Roman" pitchFamily="18" charset="0"/>
              </a:rPr>
              <a:t>j</a:t>
            </a:r>
            <a:r>
              <a:rPr lang="en-US" altLang="zh-CN" dirty="0">
                <a:solidFill>
                  <a:srgbClr val="000000"/>
                </a:solidFill>
                <a:latin typeface="Times New Roman" pitchFamily="18" charset="0"/>
              </a:rPr>
              <a:t>)</a:t>
            </a:r>
            <a:r>
              <a:rPr lang="en-US" altLang="zh-CN" baseline="30000" dirty="0">
                <a:solidFill>
                  <a:srgbClr val="000000"/>
                </a:solidFill>
                <a:latin typeface="Times New Roman" pitchFamily="18" charset="0"/>
              </a:rPr>
              <a:t>2</a:t>
            </a:r>
            <a:endParaRPr lang="en-US" altLang="zh-CN" dirty="0">
              <a:solidFill>
                <a:srgbClr val="000000"/>
              </a:solidFill>
              <a:latin typeface="Times New Roman" pitchFamily="18" charset="0"/>
            </a:endParaRPr>
          </a:p>
          <a:p>
            <a:pPr fontAlgn="base">
              <a:spcAft>
                <a:spcPct val="0"/>
              </a:spcAft>
              <a:buClr>
                <a:srgbClr val="CC9900"/>
              </a:buClr>
              <a:buSzPct val="65000"/>
              <a:buNone/>
            </a:pPr>
            <a:endParaRPr lang="en-US" altLang="zh-CN" sz="800" dirty="0" smtClean="0">
              <a:solidFill>
                <a:srgbClr val="000000"/>
              </a:solidFill>
              <a:latin typeface="Times New Roman" pitchFamily="18" charset="0"/>
            </a:endParaRPr>
          </a:p>
          <a:p>
            <a:pPr fontAlgn="base">
              <a:spcAft>
                <a:spcPct val="0"/>
              </a:spcAft>
              <a:buClr>
                <a:srgbClr val="CC9900"/>
              </a:buClr>
              <a:buSzPct val="65000"/>
              <a:buNone/>
            </a:pPr>
            <a:r>
              <a:rPr lang="en-US" altLang="zh-CN" dirty="0" smtClean="0">
                <a:solidFill>
                  <a:srgbClr val="000000"/>
                </a:solidFill>
                <a:latin typeface="Times New Roman" pitchFamily="18" charset="0"/>
              </a:rPr>
              <a:t>Need </a:t>
            </a:r>
            <a:r>
              <a:rPr lang="en-US" altLang="zh-CN" dirty="0">
                <a:solidFill>
                  <a:srgbClr val="000000"/>
                </a:solidFill>
                <a:latin typeface="Times New Roman" pitchFamily="18" charset="0"/>
              </a:rPr>
              <a:t>to show that </a:t>
            </a:r>
            <a:r>
              <a:rPr lang="en-US" altLang="zh-CN" i="1" dirty="0">
                <a:solidFill>
                  <a:srgbClr val="000000"/>
                </a:solidFill>
                <a:latin typeface="Times New Roman" pitchFamily="18" charset="0"/>
              </a:rPr>
              <a:t>K</a:t>
            </a:r>
            <a:r>
              <a:rPr lang="en-US" altLang="zh-CN" dirty="0">
                <a:solidFill>
                  <a:srgbClr val="000000"/>
                </a:solidFill>
                <a:latin typeface="Times New Roman" pitchFamily="18" charset="0"/>
              </a:rPr>
              <a:t>(</a:t>
            </a:r>
            <a:r>
              <a:rPr lang="en-US" altLang="zh-CN" dirty="0" err="1">
                <a:solidFill>
                  <a:srgbClr val="000000"/>
                </a:solidFill>
                <a:latin typeface="Times New Roman" pitchFamily="18" charset="0"/>
              </a:rPr>
              <a:t>x</a:t>
            </a:r>
            <a:r>
              <a:rPr lang="en-US" altLang="zh-CN" baseline="-25000" dirty="0" err="1">
                <a:solidFill>
                  <a:srgbClr val="000000"/>
                </a:solidFill>
                <a:latin typeface="Times New Roman" pitchFamily="18" charset="0"/>
              </a:rPr>
              <a:t>i</a:t>
            </a:r>
            <a:r>
              <a:rPr lang="en-US" altLang="zh-CN" dirty="0" err="1">
                <a:solidFill>
                  <a:srgbClr val="000000"/>
                </a:solidFill>
                <a:latin typeface="Times New Roman" pitchFamily="18" charset="0"/>
              </a:rPr>
              <a:t>,x</a:t>
            </a:r>
            <a:r>
              <a:rPr lang="en-US" altLang="zh-CN" baseline="-25000" dirty="0" err="1">
                <a:solidFill>
                  <a:srgbClr val="000000"/>
                </a:solidFill>
                <a:latin typeface="Times New Roman" pitchFamily="18" charset="0"/>
              </a:rPr>
              <a:t>j</a:t>
            </a:r>
            <a:r>
              <a:rPr lang="en-US" altLang="zh-CN" dirty="0">
                <a:solidFill>
                  <a:srgbClr val="000000"/>
                </a:solidFill>
                <a:latin typeface="Times New Roman" pitchFamily="18" charset="0"/>
              </a:rPr>
              <a:t>)= </a:t>
            </a:r>
            <a:r>
              <a:rPr lang="el-GR" dirty="0">
                <a:solidFill>
                  <a:srgbClr val="000000"/>
                </a:solidFill>
                <a:latin typeface="Times New Roman" pitchFamily="18" charset="0"/>
              </a:rPr>
              <a:t>φ</a:t>
            </a:r>
            <a:r>
              <a:rPr lang="en-US" altLang="zh-CN" dirty="0">
                <a:solidFill>
                  <a:srgbClr val="000000"/>
                </a:solidFill>
                <a:latin typeface="Times New Roman" pitchFamily="18" charset="0"/>
              </a:rPr>
              <a:t>(x</a:t>
            </a:r>
            <a:r>
              <a:rPr lang="en-US" altLang="zh-CN" baseline="-25000" dirty="0">
                <a:solidFill>
                  <a:srgbClr val="000000"/>
                </a:solidFill>
                <a:latin typeface="Times New Roman" pitchFamily="18" charset="0"/>
              </a:rPr>
              <a:t>i</a:t>
            </a:r>
            <a:r>
              <a:rPr lang="en-US" altLang="zh-CN" dirty="0">
                <a:solidFill>
                  <a:srgbClr val="000000"/>
                </a:solidFill>
                <a:latin typeface="Times New Roman" pitchFamily="18" charset="0"/>
              </a:rPr>
              <a:t>)</a:t>
            </a:r>
            <a:r>
              <a:rPr lang="en-US" altLang="zh-CN" baseline="-25000" dirty="0">
                <a:solidFill>
                  <a:srgbClr val="000000"/>
                </a:solidFill>
                <a:latin typeface="Times New Roman" pitchFamily="18" charset="0"/>
              </a:rPr>
              <a:t> </a:t>
            </a:r>
            <a:r>
              <a:rPr lang="en-US" altLang="zh-CN" baseline="30000" dirty="0">
                <a:solidFill>
                  <a:srgbClr val="000000"/>
                </a:solidFill>
                <a:latin typeface="Times New Roman" pitchFamily="18" charset="0"/>
              </a:rPr>
              <a:t>T</a:t>
            </a:r>
            <a:r>
              <a:rPr lang="el-GR" dirty="0">
                <a:solidFill>
                  <a:srgbClr val="000000"/>
                </a:solidFill>
                <a:latin typeface="Times New Roman" pitchFamily="18" charset="0"/>
              </a:rPr>
              <a:t>φ</a:t>
            </a:r>
            <a:r>
              <a:rPr lang="en-US" altLang="zh-CN" dirty="0">
                <a:solidFill>
                  <a:srgbClr val="000000"/>
                </a:solidFill>
                <a:latin typeface="Times New Roman" pitchFamily="18" charset="0"/>
              </a:rPr>
              <a:t>(</a:t>
            </a:r>
            <a:r>
              <a:rPr lang="en-US" altLang="zh-CN" dirty="0" err="1">
                <a:solidFill>
                  <a:srgbClr val="000000"/>
                </a:solidFill>
                <a:latin typeface="Times New Roman" pitchFamily="18" charset="0"/>
              </a:rPr>
              <a:t>x</a:t>
            </a:r>
            <a:r>
              <a:rPr lang="en-US" altLang="zh-CN" baseline="-25000" dirty="0" err="1">
                <a:solidFill>
                  <a:srgbClr val="000000"/>
                </a:solidFill>
                <a:latin typeface="Times New Roman" pitchFamily="18" charset="0"/>
              </a:rPr>
              <a:t>j</a:t>
            </a:r>
            <a:r>
              <a:rPr lang="en-US" altLang="zh-CN" dirty="0">
                <a:solidFill>
                  <a:srgbClr val="000000"/>
                </a:solidFill>
                <a:latin typeface="Times New Roman" pitchFamily="18" charset="0"/>
              </a:rPr>
              <a:t>):</a:t>
            </a:r>
          </a:p>
          <a:p>
            <a:pPr fontAlgn="base">
              <a:spcAft>
                <a:spcPct val="0"/>
              </a:spcAft>
              <a:buClr>
                <a:srgbClr val="CC9900"/>
              </a:buClr>
              <a:buSzPct val="65000"/>
              <a:buNone/>
            </a:pPr>
            <a:r>
              <a:rPr lang="en-US" altLang="zh-CN" dirty="0">
                <a:solidFill>
                  <a:srgbClr val="000000"/>
                </a:solidFill>
                <a:latin typeface="Times New Roman" pitchFamily="18" charset="0"/>
              </a:rPr>
              <a:t>	 </a:t>
            </a:r>
            <a:r>
              <a:rPr lang="en-US" altLang="zh-CN" i="1" dirty="0">
                <a:solidFill>
                  <a:srgbClr val="000000"/>
                </a:solidFill>
                <a:latin typeface="Times New Roman" pitchFamily="18" charset="0"/>
              </a:rPr>
              <a:t>K</a:t>
            </a:r>
            <a:r>
              <a:rPr lang="en-US" altLang="zh-CN" dirty="0">
                <a:solidFill>
                  <a:srgbClr val="000000"/>
                </a:solidFill>
                <a:latin typeface="Times New Roman" pitchFamily="18" charset="0"/>
              </a:rPr>
              <a:t>(</a:t>
            </a:r>
            <a:r>
              <a:rPr lang="en-US" altLang="zh-CN" dirty="0" err="1">
                <a:solidFill>
                  <a:srgbClr val="000000"/>
                </a:solidFill>
                <a:latin typeface="Times New Roman" pitchFamily="18" charset="0"/>
              </a:rPr>
              <a:t>x</a:t>
            </a:r>
            <a:r>
              <a:rPr lang="en-US" altLang="zh-CN" baseline="-25000" dirty="0" err="1">
                <a:solidFill>
                  <a:srgbClr val="000000"/>
                </a:solidFill>
                <a:latin typeface="Times New Roman" pitchFamily="18" charset="0"/>
              </a:rPr>
              <a:t>i</a:t>
            </a:r>
            <a:r>
              <a:rPr lang="en-US" altLang="zh-CN" dirty="0" err="1">
                <a:solidFill>
                  <a:srgbClr val="000000"/>
                </a:solidFill>
                <a:latin typeface="Times New Roman" pitchFamily="18" charset="0"/>
              </a:rPr>
              <a:t>,x</a:t>
            </a:r>
            <a:r>
              <a:rPr lang="en-US" altLang="zh-CN" baseline="-25000" dirty="0" err="1">
                <a:solidFill>
                  <a:srgbClr val="000000"/>
                </a:solidFill>
                <a:latin typeface="Times New Roman" pitchFamily="18" charset="0"/>
              </a:rPr>
              <a:t>j</a:t>
            </a:r>
            <a:r>
              <a:rPr lang="en-US" altLang="zh-CN" dirty="0">
                <a:solidFill>
                  <a:srgbClr val="000000"/>
                </a:solidFill>
                <a:latin typeface="Times New Roman" pitchFamily="18" charset="0"/>
              </a:rPr>
              <a:t>)=(1 + </a:t>
            </a:r>
            <a:r>
              <a:rPr lang="en-US" altLang="zh-CN" dirty="0" err="1">
                <a:solidFill>
                  <a:srgbClr val="000000"/>
                </a:solidFill>
                <a:latin typeface="Times New Roman" pitchFamily="18" charset="0"/>
              </a:rPr>
              <a:t>x</a:t>
            </a:r>
            <a:r>
              <a:rPr lang="en-US" altLang="zh-CN" baseline="-25000" dirty="0" err="1">
                <a:solidFill>
                  <a:srgbClr val="000000"/>
                </a:solidFill>
                <a:latin typeface="Times New Roman" pitchFamily="18" charset="0"/>
              </a:rPr>
              <a:t>i</a:t>
            </a:r>
            <a:r>
              <a:rPr lang="en-US" altLang="zh-CN" baseline="30000" dirty="0" err="1">
                <a:solidFill>
                  <a:srgbClr val="000000"/>
                </a:solidFill>
                <a:latin typeface="Times New Roman" pitchFamily="18" charset="0"/>
              </a:rPr>
              <a:t>T</a:t>
            </a:r>
            <a:r>
              <a:rPr lang="en-US" altLang="zh-CN" dirty="0" err="1">
                <a:solidFill>
                  <a:srgbClr val="000000"/>
                </a:solidFill>
                <a:latin typeface="Times New Roman" pitchFamily="18" charset="0"/>
              </a:rPr>
              <a:t>x</a:t>
            </a:r>
            <a:r>
              <a:rPr lang="en-US" altLang="zh-CN" baseline="-25000" dirty="0" err="1">
                <a:solidFill>
                  <a:srgbClr val="000000"/>
                </a:solidFill>
                <a:latin typeface="Times New Roman" pitchFamily="18" charset="0"/>
              </a:rPr>
              <a:t>j</a:t>
            </a:r>
            <a:r>
              <a:rPr lang="en-US" altLang="zh-CN" dirty="0">
                <a:solidFill>
                  <a:srgbClr val="000000"/>
                </a:solidFill>
                <a:latin typeface="Times New Roman" pitchFamily="18" charset="0"/>
              </a:rPr>
              <a:t>)</a:t>
            </a:r>
            <a:r>
              <a:rPr lang="en-US" altLang="zh-CN" baseline="30000" dirty="0">
                <a:solidFill>
                  <a:srgbClr val="000000"/>
                </a:solidFill>
                <a:latin typeface="Times New Roman" pitchFamily="18" charset="0"/>
              </a:rPr>
              <a:t>2</a:t>
            </a:r>
            <a:r>
              <a:rPr lang="en-US" altLang="zh-CN" baseline="-25000" dirty="0">
                <a:solidFill>
                  <a:srgbClr val="000000"/>
                </a:solidFill>
                <a:latin typeface="Times New Roman" pitchFamily="18" charset="0"/>
              </a:rPr>
              <a:t>,</a:t>
            </a:r>
          </a:p>
          <a:p>
            <a:pPr fontAlgn="base">
              <a:spcAft>
                <a:spcPct val="0"/>
              </a:spcAft>
              <a:buClr>
                <a:srgbClr val="CC9900"/>
              </a:buClr>
              <a:buSzPct val="65000"/>
              <a:buNone/>
            </a:pPr>
            <a:r>
              <a:rPr lang="en-US" altLang="zh-CN" baseline="-25000" dirty="0">
                <a:solidFill>
                  <a:srgbClr val="000000"/>
                </a:solidFill>
                <a:latin typeface="Times New Roman" pitchFamily="18" charset="0"/>
              </a:rPr>
              <a:t>     </a:t>
            </a:r>
            <a:r>
              <a:rPr lang="en-US" altLang="zh-CN" baseline="-25000" dirty="0" smtClean="0">
                <a:solidFill>
                  <a:srgbClr val="000000"/>
                </a:solidFill>
                <a:latin typeface="Times New Roman" pitchFamily="18" charset="0"/>
              </a:rPr>
              <a:t> </a:t>
            </a:r>
            <a:r>
              <a:rPr lang="en-US" altLang="zh-CN" dirty="0" smtClean="0">
                <a:solidFill>
                  <a:srgbClr val="000000"/>
                </a:solidFill>
                <a:latin typeface="Times New Roman" pitchFamily="18" charset="0"/>
              </a:rPr>
              <a:t>= </a:t>
            </a:r>
            <a:r>
              <a:rPr lang="en-US" altLang="zh-CN" dirty="0">
                <a:solidFill>
                  <a:srgbClr val="000000"/>
                </a:solidFill>
                <a:latin typeface="Times New Roman" pitchFamily="18" charset="0"/>
              </a:rPr>
              <a:t>1+ </a:t>
            </a: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i1</a:t>
            </a:r>
            <a:r>
              <a:rPr lang="en-US" altLang="zh-CN" i="1" baseline="30000" dirty="0">
                <a:solidFill>
                  <a:srgbClr val="000000"/>
                </a:solidFill>
                <a:latin typeface="Times New Roman" pitchFamily="18" charset="0"/>
              </a:rPr>
              <a:t>2</a:t>
            </a: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j1</a:t>
            </a:r>
            <a:r>
              <a:rPr lang="en-US" altLang="zh-CN" i="1" baseline="30000" dirty="0">
                <a:solidFill>
                  <a:srgbClr val="000000"/>
                </a:solidFill>
                <a:latin typeface="Times New Roman" pitchFamily="18" charset="0"/>
              </a:rPr>
              <a:t>2 </a:t>
            </a:r>
            <a:r>
              <a:rPr lang="en-US" altLang="zh-CN" i="1" dirty="0">
                <a:solidFill>
                  <a:srgbClr val="000000"/>
                </a:solidFill>
                <a:latin typeface="Times New Roman" pitchFamily="18" charset="0"/>
              </a:rPr>
              <a:t>+ </a:t>
            </a:r>
            <a:r>
              <a:rPr lang="en-US" altLang="zh-CN" dirty="0">
                <a:solidFill>
                  <a:srgbClr val="000000"/>
                </a:solidFill>
                <a:latin typeface="Times New Roman" pitchFamily="18" charset="0"/>
              </a:rPr>
              <a:t>2 </a:t>
            </a: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i1</a:t>
            </a: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j1</a:t>
            </a:r>
            <a:r>
              <a:rPr lang="en-US" altLang="zh-CN" i="1" baseline="30000" dirty="0">
                <a:solidFill>
                  <a:srgbClr val="000000"/>
                </a:solidFill>
                <a:latin typeface="Times New Roman" pitchFamily="18" charset="0"/>
              </a:rPr>
              <a:t> </a:t>
            </a: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i2</a:t>
            </a: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j2</a:t>
            </a:r>
            <a:r>
              <a:rPr lang="en-US" altLang="zh-CN" i="1" dirty="0">
                <a:solidFill>
                  <a:srgbClr val="000000"/>
                </a:solidFill>
                <a:latin typeface="Times New Roman" pitchFamily="18" charset="0"/>
              </a:rPr>
              <a:t>+ x</a:t>
            </a:r>
            <a:r>
              <a:rPr lang="en-US" altLang="zh-CN" i="1" baseline="-25000" dirty="0">
                <a:solidFill>
                  <a:srgbClr val="000000"/>
                </a:solidFill>
                <a:latin typeface="Times New Roman" pitchFamily="18" charset="0"/>
              </a:rPr>
              <a:t>i2</a:t>
            </a:r>
            <a:r>
              <a:rPr lang="en-US" altLang="zh-CN" i="1" baseline="30000" dirty="0">
                <a:solidFill>
                  <a:srgbClr val="000000"/>
                </a:solidFill>
                <a:latin typeface="Times New Roman" pitchFamily="18" charset="0"/>
              </a:rPr>
              <a:t>2</a:t>
            </a: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j2</a:t>
            </a:r>
            <a:r>
              <a:rPr lang="en-US" altLang="zh-CN" i="1" baseline="30000" dirty="0">
                <a:solidFill>
                  <a:srgbClr val="000000"/>
                </a:solidFill>
                <a:latin typeface="Times New Roman" pitchFamily="18" charset="0"/>
              </a:rPr>
              <a:t>2 </a:t>
            </a:r>
            <a:r>
              <a:rPr lang="en-US" altLang="zh-CN" dirty="0">
                <a:solidFill>
                  <a:srgbClr val="000000"/>
                </a:solidFill>
                <a:latin typeface="Times New Roman" pitchFamily="18" charset="0"/>
              </a:rPr>
              <a:t>+ 2</a:t>
            </a: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i1</a:t>
            </a: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j1 </a:t>
            </a:r>
            <a:r>
              <a:rPr lang="en-US" altLang="zh-CN" i="1" dirty="0">
                <a:solidFill>
                  <a:srgbClr val="000000"/>
                </a:solidFill>
                <a:latin typeface="Times New Roman" pitchFamily="18" charset="0"/>
              </a:rPr>
              <a:t>+ </a:t>
            </a:r>
            <a:r>
              <a:rPr lang="en-US" altLang="zh-CN" dirty="0" smtClean="0">
                <a:solidFill>
                  <a:srgbClr val="000000"/>
                </a:solidFill>
                <a:latin typeface="Times New Roman" pitchFamily="18" charset="0"/>
              </a:rPr>
              <a:t>2</a:t>
            </a: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i2</a:t>
            </a: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j2</a:t>
            </a:r>
            <a:endParaRPr lang="en-US" altLang="zh-CN" i="1" dirty="0" smtClean="0">
              <a:solidFill>
                <a:srgbClr val="000000"/>
              </a:solidFill>
              <a:latin typeface="Times New Roman" pitchFamily="18" charset="0"/>
            </a:endParaRPr>
          </a:p>
          <a:p>
            <a:pPr fontAlgn="base">
              <a:spcAft>
                <a:spcPct val="0"/>
              </a:spcAft>
              <a:buClr>
                <a:srgbClr val="CC9900"/>
              </a:buClr>
              <a:buSzPct val="65000"/>
              <a:buNone/>
            </a:pPr>
            <a:r>
              <a:rPr lang="en-US" altLang="zh-CN" i="1" dirty="0" smtClean="0">
                <a:solidFill>
                  <a:srgbClr val="000000"/>
                </a:solidFill>
                <a:latin typeface="Times New Roman" pitchFamily="18" charset="0"/>
              </a:rPr>
              <a:t>    </a:t>
            </a:r>
            <a:r>
              <a:rPr lang="en-US" altLang="zh-CN" i="1" dirty="0" smtClean="0">
                <a:latin typeface="Times New Roman" pitchFamily="18" charset="0"/>
              </a:rPr>
              <a:t>=</a:t>
            </a:r>
            <a:r>
              <a:rPr lang="en-US" altLang="zh-CN" i="1" dirty="0" smtClean="0">
                <a:solidFill>
                  <a:srgbClr val="FF0000"/>
                </a:solidFill>
                <a:latin typeface="Times New Roman" pitchFamily="18" charset="0"/>
              </a:rPr>
              <a:t> </a:t>
            </a:r>
            <a:r>
              <a:rPr lang="en-US" altLang="zh-CN" dirty="0">
                <a:solidFill>
                  <a:srgbClr val="FF0000"/>
                </a:solidFill>
                <a:latin typeface="Times New Roman" pitchFamily="18" charset="0"/>
              </a:rPr>
              <a:t>[1  </a:t>
            </a:r>
            <a:r>
              <a:rPr lang="en-US" altLang="zh-CN" i="1" dirty="0">
                <a:solidFill>
                  <a:srgbClr val="FF0000"/>
                </a:solidFill>
                <a:latin typeface="Times New Roman" pitchFamily="18" charset="0"/>
              </a:rPr>
              <a:t>x</a:t>
            </a:r>
            <a:r>
              <a:rPr lang="en-US" altLang="zh-CN" i="1" baseline="-25000" dirty="0">
                <a:solidFill>
                  <a:srgbClr val="FF0000"/>
                </a:solidFill>
                <a:latin typeface="Times New Roman" pitchFamily="18" charset="0"/>
              </a:rPr>
              <a:t>i1</a:t>
            </a:r>
            <a:r>
              <a:rPr lang="en-US" altLang="zh-CN" i="1" baseline="30000" dirty="0">
                <a:solidFill>
                  <a:srgbClr val="FF0000"/>
                </a:solidFill>
                <a:latin typeface="Times New Roman" pitchFamily="18" charset="0"/>
              </a:rPr>
              <a:t>2  </a:t>
            </a:r>
            <a:r>
              <a:rPr lang="en-US" altLang="zh-CN" i="1" dirty="0">
                <a:solidFill>
                  <a:srgbClr val="FF0000"/>
                </a:solidFill>
                <a:latin typeface="Times New Roman" pitchFamily="18" charset="0"/>
              </a:rPr>
              <a:t>√</a:t>
            </a:r>
            <a:r>
              <a:rPr lang="en-US" altLang="zh-CN" dirty="0">
                <a:solidFill>
                  <a:srgbClr val="FF0000"/>
                </a:solidFill>
                <a:latin typeface="Times New Roman" pitchFamily="18" charset="0"/>
              </a:rPr>
              <a:t>2 </a:t>
            </a:r>
            <a:r>
              <a:rPr lang="en-US" altLang="zh-CN" i="1" dirty="0">
                <a:solidFill>
                  <a:srgbClr val="FF0000"/>
                </a:solidFill>
                <a:latin typeface="Times New Roman" pitchFamily="18" charset="0"/>
              </a:rPr>
              <a:t>x</a:t>
            </a:r>
            <a:r>
              <a:rPr lang="en-US" altLang="zh-CN" i="1" baseline="-25000" dirty="0">
                <a:solidFill>
                  <a:srgbClr val="FF0000"/>
                </a:solidFill>
                <a:latin typeface="Times New Roman" pitchFamily="18" charset="0"/>
              </a:rPr>
              <a:t>i1</a:t>
            </a:r>
            <a:r>
              <a:rPr lang="en-US" altLang="zh-CN" i="1" dirty="0">
                <a:solidFill>
                  <a:srgbClr val="FF0000"/>
                </a:solidFill>
                <a:latin typeface="Times New Roman" pitchFamily="18" charset="0"/>
              </a:rPr>
              <a:t>x</a:t>
            </a:r>
            <a:r>
              <a:rPr lang="en-US" altLang="zh-CN" i="1" baseline="-25000" dirty="0">
                <a:solidFill>
                  <a:srgbClr val="FF0000"/>
                </a:solidFill>
                <a:latin typeface="Times New Roman" pitchFamily="18" charset="0"/>
              </a:rPr>
              <a:t>i2  </a:t>
            </a:r>
            <a:r>
              <a:rPr lang="en-US" altLang="zh-CN" i="1" dirty="0">
                <a:solidFill>
                  <a:srgbClr val="FF0000"/>
                </a:solidFill>
                <a:latin typeface="Times New Roman" pitchFamily="18" charset="0"/>
              </a:rPr>
              <a:t> x</a:t>
            </a:r>
            <a:r>
              <a:rPr lang="en-US" altLang="zh-CN" i="1" baseline="-25000" dirty="0">
                <a:solidFill>
                  <a:srgbClr val="FF0000"/>
                </a:solidFill>
                <a:latin typeface="Times New Roman" pitchFamily="18" charset="0"/>
              </a:rPr>
              <a:t>i2</a:t>
            </a:r>
            <a:r>
              <a:rPr lang="en-US" altLang="zh-CN" i="1" baseline="30000" dirty="0">
                <a:solidFill>
                  <a:srgbClr val="FF0000"/>
                </a:solidFill>
                <a:latin typeface="Times New Roman" pitchFamily="18" charset="0"/>
              </a:rPr>
              <a:t>2  </a:t>
            </a:r>
            <a:r>
              <a:rPr lang="en-US" altLang="zh-CN" i="1" dirty="0">
                <a:solidFill>
                  <a:srgbClr val="FF0000"/>
                </a:solidFill>
                <a:latin typeface="Times New Roman" pitchFamily="18" charset="0"/>
              </a:rPr>
              <a:t>√</a:t>
            </a:r>
            <a:r>
              <a:rPr lang="en-US" altLang="zh-CN" dirty="0">
                <a:solidFill>
                  <a:srgbClr val="FF0000"/>
                </a:solidFill>
                <a:latin typeface="Times New Roman" pitchFamily="18" charset="0"/>
              </a:rPr>
              <a:t>2</a:t>
            </a:r>
            <a:r>
              <a:rPr lang="en-US" altLang="zh-CN" i="1" dirty="0">
                <a:solidFill>
                  <a:srgbClr val="FF0000"/>
                </a:solidFill>
                <a:latin typeface="Times New Roman" pitchFamily="18" charset="0"/>
              </a:rPr>
              <a:t>x</a:t>
            </a:r>
            <a:r>
              <a:rPr lang="en-US" altLang="zh-CN" i="1" baseline="-25000" dirty="0">
                <a:solidFill>
                  <a:srgbClr val="FF0000"/>
                </a:solidFill>
                <a:latin typeface="Times New Roman" pitchFamily="18" charset="0"/>
              </a:rPr>
              <a:t>i1  </a:t>
            </a:r>
            <a:r>
              <a:rPr lang="en-US" altLang="zh-CN" i="1" dirty="0">
                <a:solidFill>
                  <a:srgbClr val="FF0000"/>
                </a:solidFill>
                <a:latin typeface="Times New Roman" pitchFamily="18" charset="0"/>
              </a:rPr>
              <a:t>√</a:t>
            </a:r>
            <a:r>
              <a:rPr lang="en-US" altLang="zh-CN" dirty="0">
                <a:solidFill>
                  <a:srgbClr val="FF0000"/>
                </a:solidFill>
                <a:latin typeface="Times New Roman" pitchFamily="18" charset="0"/>
              </a:rPr>
              <a:t>2</a:t>
            </a:r>
            <a:r>
              <a:rPr lang="en-US" altLang="zh-CN" i="1" dirty="0">
                <a:solidFill>
                  <a:srgbClr val="FF0000"/>
                </a:solidFill>
                <a:latin typeface="Times New Roman" pitchFamily="18" charset="0"/>
              </a:rPr>
              <a:t>x</a:t>
            </a:r>
            <a:r>
              <a:rPr lang="en-US" altLang="zh-CN" i="1" baseline="-25000" dirty="0">
                <a:solidFill>
                  <a:srgbClr val="FF0000"/>
                </a:solidFill>
                <a:latin typeface="Times New Roman" pitchFamily="18" charset="0"/>
              </a:rPr>
              <a:t>i2</a:t>
            </a:r>
            <a:r>
              <a:rPr lang="en-US" altLang="zh-CN" dirty="0">
                <a:solidFill>
                  <a:srgbClr val="FF0000"/>
                </a:solidFill>
                <a:latin typeface="Times New Roman" pitchFamily="18" charset="0"/>
              </a:rPr>
              <a:t>]</a:t>
            </a:r>
            <a:r>
              <a:rPr lang="en-US" altLang="zh-CN" baseline="30000" dirty="0">
                <a:solidFill>
                  <a:srgbClr val="FF0000"/>
                </a:solidFill>
                <a:latin typeface="Times New Roman" pitchFamily="18" charset="0"/>
              </a:rPr>
              <a:t>T </a:t>
            </a:r>
            <a:endParaRPr lang="en-US" altLang="zh-CN" baseline="30000" dirty="0" smtClean="0">
              <a:solidFill>
                <a:srgbClr val="FF0000"/>
              </a:solidFill>
              <a:latin typeface="Times New Roman" pitchFamily="18" charset="0"/>
            </a:endParaRPr>
          </a:p>
          <a:p>
            <a:pPr fontAlgn="base">
              <a:spcAft>
                <a:spcPct val="0"/>
              </a:spcAft>
              <a:buClr>
                <a:srgbClr val="CC9900"/>
              </a:buClr>
              <a:buSzPct val="65000"/>
              <a:buNone/>
            </a:pPr>
            <a:r>
              <a:rPr lang="en-US" altLang="zh-CN" baseline="30000" dirty="0">
                <a:solidFill>
                  <a:srgbClr val="FF0000"/>
                </a:solidFill>
                <a:latin typeface="Times New Roman" pitchFamily="18" charset="0"/>
              </a:rPr>
              <a:t>	</a:t>
            </a:r>
            <a:r>
              <a:rPr lang="en-US" altLang="zh-CN" baseline="30000" dirty="0" smtClean="0">
                <a:solidFill>
                  <a:srgbClr val="FF0000"/>
                </a:solidFill>
                <a:latin typeface="Times New Roman" pitchFamily="18" charset="0"/>
              </a:rPr>
              <a:t>		</a:t>
            </a:r>
            <a:r>
              <a:rPr lang="en-US" altLang="zh-CN" dirty="0" smtClean="0">
                <a:solidFill>
                  <a:schemeClr val="tx2"/>
                </a:solidFill>
                <a:latin typeface="Times New Roman" pitchFamily="18" charset="0"/>
              </a:rPr>
              <a:t>[</a:t>
            </a:r>
            <a:r>
              <a:rPr lang="en-US" altLang="zh-CN" dirty="0">
                <a:solidFill>
                  <a:schemeClr val="tx2"/>
                </a:solidFill>
                <a:latin typeface="Times New Roman" pitchFamily="18" charset="0"/>
              </a:rPr>
              <a:t>1  </a:t>
            </a:r>
            <a:r>
              <a:rPr lang="en-US" altLang="zh-CN" i="1" dirty="0">
                <a:solidFill>
                  <a:schemeClr val="tx2"/>
                </a:solidFill>
                <a:latin typeface="Times New Roman" pitchFamily="18" charset="0"/>
              </a:rPr>
              <a:t>x</a:t>
            </a:r>
            <a:r>
              <a:rPr lang="en-US" altLang="zh-CN" i="1" baseline="-25000" dirty="0">
                <a:solidFill>
                  <a:schemeClr val="tx2"/>
                </a:solidFill>
                <a:latin typeface="Times New Roman" pitchFamily="18" charset="0"/>
              </a:rPr>
              <a:t>j1</a:t>
            </a:r>
            <a:r>
              <a:rPr lang="en-US" altLang="zh-CN" i="1" baseline="30000" dirty="0">
                <a:solidFill>
                  <a:schemeClr val="tx2"/>
                </a:solidFill>
                <a:latin typeface="Times New Roman" pitchFamily="18" charset="0"/>
              </a:rPr>
              <a:t>2  </a:t>
            </a:r>
            <a:r>
              <a:rPr lang="en-US" altLang="zh-CN" i="1" dirty="0">
                <a:solidFill>
                  <a:schemeClr val="tx2"/>
                </a:solidFill>
                <a:latin typeface="Times New Roman" pitchFamily="18" charset="0"/>
              </a:rPr>
              <a:t>√</a:t>
            </a:r>
            <a:r>
              <a:rPr lang="en-US" altLang="zh-CN" dirty="0">
                <a:solidFill>
                  <a:schemeClr val="tx2"/>
                </a:solidFill>
                <a:latin typeface="Times New Roman" pitchFamily="18" charset="0"/>
              </a:rPr>
              <a:t>2 </a:t>
            </a:r>
            <a:r>
              <a:rPr lang="en-US" altLang="zh-CN" i="1" dirty="0">
                <a:solidFill>
                  <a:schemeClr val="tx2"/>
                </a:solidFill>
                <a:latin typeface="Times New Roman" pitchFamily="18" charset="0"/>
              </a:rPr>
              <a:t>x</a:t>
            </a:r>
            <a:r>
              <a:rPr lang="en-US" altLang="zh-CN" i="1" baseline="-25000" dirty="0">
                <a:solidFill>
                  <a:schemeClr val="tx2"/>
                </a:solidFill>
                <a:latin typeface="Times New Roman" pitchFamily="18" charset="0"/>
              </a:rPr>
              <a:t>j1</a:t>
            </a:r>
            <a:r>
              <a:rPr lang="en-US" altLang="zh-CN" i="1" dirty="0">
                <a:solidFill>
                  <a:schemeClr val="tx2"/>
                </a:solidFill>
                <a:latin typeface="Times New Roman" pitchFamily="18" charset="0"/>
              </a:rPr>
              <a:t>x</a:t>
            </a:r>
            <a:r>
              <a:rPr lang="en-US" altLang="zh-CN" i="1" baseline="-25000" dirty="0">
                <a:solidFill>
                  <a:schemeClr val="tx2"/>
                </a:solidFill>
                <a:latin typeface="Times New Roman" pitchFamily="18" charset="0"/>
              </a:rPr>
              <a:t>j2  </a:t>
            </a:r>
            <a:r>
              <a:rPr lang="en-US" altLang="zh-CN" i="1" dirty="0">
                <a:solidFill>
                  <a:schemeClr val="tx2"/>
                </a:solidFill>
                <a:latin typeface="Times New Roman" pitchFamily="18" charset="0"/>
              </a:rPr>
              <a:t> x</a:t>
            </a:r>
            <a:r>
              <a:rPr lang="en-US" altLang="zh-CN" i="1" baseline="-25000" dirty="0">
                <a:solidFill>
                  <a:schemeClr val="tx2"/>
                </a:solidFill>
                <a:latin typeface="Times New Roman" pitchFamily="18" charset="0"/>
              </a:rPr>
              <a:t>j2</a:t>
            </a:r>
            <a:r>
              <a:rPr lang="en-US" altLang="zh-CN" i="1" baseline="30000" dirty="0">
                <a:solidFill>
                  <a:schemeClr val="tx2"/>
                </a:solidFill>
                <a:latin typeface="Times New Roman" pitchFamily="18" charset="0"/>
              </a:rPr>
              <a:t>2  </a:t>
            </a:r>
            <a:r>
              <a:rPr lang="en-US" altLang="zh-CN" i="1" dirty="0">
                <a:solidFill>
                  <a:schemeClr val="tx2"/>
                </a:solidFill>
                <a:latin typeface="Times New Roman" pitchFamily="18" charset="0"/>
              </a:rPr>
              <a:t>√</a:t>
            </a:r>
            <a:r>
              <a:rPr lang="en-US" altLang="zh-CN" dirty="0">
                <a:solidFill>
                  <a:schemeClr val="tx2"/>
                </a:solidFill>
                <a:latin typeface="Times New Roman" pitchFamily="18" charset="0"/>
              </a:rPr>
              <a:t>2</a:t>
            </a:r>
            <a:r>
              <a:rPr lang="en-US" altLang="zh-CN" i="1" dirty="0">
                <a:solidFill>
                  <a:schemeClr val="tx2"/>
                </a:solidFill>
                <a:latin typeface="Times New Roman" pitchFamily="18" charset="0"/>
              </a:rPr>
              <a:t>x</a:t>
            </a:r>
            <a:r>
              <a:rPr lang="en-US" altLang="zh-CN" i="1" baseline="-25000" dirty="0">
                <a:solidFill>
                  <a:schemeClr val="tx2"/>
                </a:solidFill>
                <a:latin typeface="Times New Roman" pitchFamily="18" charset="0"/>
              </a:rPr>
              <a:t>j1  </a:t>
            </a:r>
            <a:r>
              <a:rPr lang="en-US" altLang="zh-CN" i="1" dirty="0">
                <a:solidFill>
                  <a:schemeClr val="tx2"/>
                </a:solidFill>
                <a:latin typeface="Times New Roman" pitchFamily="18" charset="0"/>
              </a:rPr>
              <a:t>√</a:t>
            </a:r>
            <a:r>
              <a:rPr lang="en-US" altLang="zh-CN" dirty="0">
                <a:solidFill>
                  <a:schemeClr val="tx2"/>
                </a:solidFill>
                <a:latin typeface="Times New Roman" pitchFamily="18" charset="0"/>
              </a:rPr>
              <a:t>2</a:t>
            </a:r>
            <a:r>
              <a:rPr lang="en-US" altLang="zh-CN" i="1" dirty="0">
                <a:solidFill>
                  <a:schemeClr val="tx2"/>
                </a:solidFill>
                <a:latin typeface="Times New Roman" pitchFamily="18" charset="0"/>
              </a:rPr>
              <a:t>x</a:t>
            </a:r>
            <a:r>
              <a:rPr lang="en-US" altLang="zh-CN" i="1" baseline="-25000" dirty="0">
                <a:solidFill>
                  <a:schemeClr val="tx2"/>
                </a:solidFill>
                <a:latin typeface="Times New Roman" pitchFamily="18" charset="0"/>
              </a:rPr>
              <a:t>j2</a:t>
            </a:r>
            <a:r>
              <a:rPr lang="en-US" altLang="zh-CN" dirty="0">
                <a:solidFill>
                  <a:schemeClr val="tx2"/>
                </a:solidFill>
                <a:latin typeface="Times New Roman" pitchFamily="18" charset="0"/>
              </a:rPr>
              <a:t>] </a:t>
            </a:r>
          </a:p>
          <a:p>
            <a:pPr fontAlgn="base">
              <a:spcAft>
                <a:spcPct val="0"/>
              </a:spcAft>
              <a:buClr>
                <a:srgbClr val="CC9900"/>
              </a:buClr>
              <a:buSzPct val="65000"/>
              <a:buNone/>
            </a:pPr>
            <a:r>
              <a:rPr lang="en-US" altLang="zh-CN" dirty="0">
                <a:solidFill>
                  <a:srgbClr val="000000"/>
                </a:solidFill>
                <a:latin typeface="Times New Roman" pitchFamily="18" charset="0"/>
              </a:rPr>
              <a:t>	    </a:t>
            </a:r>
            <a:r>
              <a:rPr lang="en-US" altLang="zh-CN" dirty="0" smtClean="0">
                <a:solidFill>
                  <a:srgbClr val="000000"/>
                </a:solidFill>
                <a:latin typeface="Times New Roman" pitchFamily="18" charset="0"/>
              </a:rPr>
              <a:t> </a:t>
            </a:r>
            <a:r>
              <a:rPr lang="en-US" altLang="zh-CN" dirty="0">
                <a:solidFill>
                  <a:srgbClr val="000000"/>
                </a:solidFill>
                <a:latin typeface="Times New Roman" pitchFamily="18" charset="0"/>
              </a:rPr>
              <a:t>= </a:t>
            </a:r>
            <a:r>
              <a:rPr lang="el-GR" dirty="0">
                <a:solidFill>
                  <a:srgbClr val="FF0000"/>
                </a:solidFill>
                <a:latin typeface="Times New Roman" pitchFamily="18" charset="0"/>
              </a:rPr>
              <a:t>φ</a:t>
            </a:r>
            <a:r>
              <a:rPr lang="en-US" altLang="zh-CN" dirty="0">
                <a:solidFill>
                  <a:srgbClr val="FF0000"/>
                </a:solidFill>
                <a:latin typeface="Times New Roman" pitchFamily="18" charset="0"/>
              </a:rPr>
              <a:t>(x</a:t>
            </a:r>
            <a:r>
              <a:rPr lang="en-US" altLang="zh-CN" baseline="-25000" dirty="0">
                <a:solidFill>
                  <a:srgbClr val="FF0000"/>
                </a:solidFill>
                <a:latin typeface="Times New Roman" pitchFamily="18" charset="0"/>
              </a:rPr>
              <a:t>i</a:t>
            </a:r>
            <a:r>
              <a:rPr lang="en-US" altLang="zh-CN" dirty="0">
                <a:solidFill>
                  <a:srgbClr val="FF0000"/>
                </a:solidFill>
                <a:latin typeface="Times New Roman" pitchFamily="18" charset="0"/>
              </a:rPr>
              <a:t>)</a:t>
            </a:r>
            <a:r>
              <a:rPr lang="en-US" altLang="zh-CN" baseline="-25000" dirty="0">
                <a:solidFill>
                  <a:srgbClr val="FF0000"/>
                </a:solidFill>
                <a:latin typeface="Times New Roman" pitchFamily="18" charset="0"/>
              </a:rPr>
              <a:t> </a:t>
            </a:r>
            <a:r>
              <a:rPr lang="en-US" altLang="zh-CN" baseline="30000" dirty="0">
                <a:solidFill>
                  <a:srgbClr val="000000"/>
                </a:solidFill>
                <a:latin typeface="Times New Roman" pitchFamily="18" charset="0"/>
              </a:rPr>
              <a:t>T</a:t>
            </a:r>
            <a:r>
              <a:rPr lang="el-GR" dirty="0">
                <a:solidFill>
                  <a:schemeClr val="tx2"/>
                </a:solidFill>
                <a:latin typeface="Times New Roman" pitchFamily="18" charset="0"/>
              </a:rPr>
              <a:t>φ</a:t>
            </a:r>
            <a:r>
              <a:rPr lang="en-US" altLang="zh-CN" dirty="0">
                <a:solidFill>
                  <a:schemeClr val="tx2"/>
                </a:solidFill>
                <a:latin typeface="Times New Roman" pitchFamily="18" charset="0"/>
              </a:rPr>
              <a:t>(</a:t>
            </a:r>
            <a:r>
              <a:rPr lang="en-US" altLang="zh-CN" dirty="0" err="1">
                <a:solidFill>
                  <a:schemeClr val="tx2"/>
                </a:solidFill>
                <a:latin typeface="Times New Roman" pitchFamily="18" charset="0"/>
              </a:rPr>
              <a:t>x</a:t>
            </a:r>
            <a:r>
              <a:rPr lang="en-US" altLang="zh-CN" baseline="-25000" dirty="0" err="1">
                <a:solidFill>
                  <a:schemeClr val="tx2"/>
                </a:solidFill>
                <a:latin typeface="Times New Roman" pitchFamily="18" charset="0"/>
              </a:rPr>
              <a:t>j</a:t>
            </a:r>
            <a:r>
              <a:rPr lang="en-US" altLang="zh-CN" dirty="0">
                <a:solidFill>
                  <a:schemeClr val="tx2"/>
                </a:solidFill>
                <a:latin typeface="Times New Roman" pitchFamily="18" charset="0"/>
              </a:rPr>
              <a:t>),   </a:t>
            </a:r>
            <a:endParaRPr lang="en-US" altLang="zh-CN" dirty="0" smtClean="0">
              <a:solidFill>
                <a:schemeClr val="tx2"/>
              </a:solidFill>
              <a:latin typeface="Times New Roman" pitchFamily="18" charset="0"/>
            </a:endParaRPr>
          </a:p>
          <a:p>
            <a:pPr fontAlgn="base">
              <a:spcAft>
                <a:spcPct val="0"/>
              </a:spcAft>
              <a:buClr>
                <a:srgbClr val="CC9900"/>
              </a:buClr>
              <a:buSzPct val="65000"/>
              <a:buNone/>
            </a:pPr>
            <a:r>
              <a:rPr lang="en-US" altLang="zh-CN" dirty="0">
                <a:solidFill>
                  <a:srgbClr val="000000"/>
                </a:solidFill>
                <a:latin typeface="Times New Roman" pitchFamily="18" charset="0"/>
              </a:rPr>
              <a:t> </a:t>
            </a:r>
            <a:r>
              <a:rPr lang="en-US" altLang="zh-CN" dirty="0" smtClean="0">
                <a:solidFill>
                  <a:srgbClr val="000000"/>
                </a:solidFill>
                <a:latin typeface="Times New Roman" pitchFamily="18" charset="0"/>
              </a:rPr>
              <a:t>           </a:t>
            </a:r>
            <a:r>
              <a:rPr lang="en-US" altLang="zh-CN" dirty="0">
                <a:solidFill>
                  <a:srgbClr val="000000"/>
                </a:solidFill>
                <a:latin typeface="Times New Roman" pitchFamily="18" charset="0"/>
              </a:rPr>
              <a:t>where </a:t>
            </a:r>
            <a:r>
              <a:rPr lang="el-GR" dirty="0">
                <a:solidFill>
                  <a:srgbClr val="00B050"/>
                </a:solidFill>
                <a:latin typeface="Times New Roman" pitchFamily="18" charset="0"/>
              </a:rPr>
              <a:t>φ</a:t>
            </a:r>
            <a:r>
              <a:rPr lang="en-US" altLang="zh-CN" dirty="0">
                <a:solidFill>
                  <a:srgbClr val="00B050"/>
                </a:solidFill>
                <a:latin typeface="Times New Roman" pitchFamily="18" charset="0"/>
              </a:rPr>
              <a:t>(x) = </a:t>
            </a:r>
            <a:r>
              <a:rPr lang="en-US" altLang="zh-CN" baseline="-25000" dirty="0">
                <a:solidFill>
                  <a:srgbClr val="00B050"/>
                </a:solidFill>
                <a:latin typeface="Times New Roman" pitchFamily="18" charset="0"/>
              </a:rPr>
              <a:t> </a:t>
            </a:r>
            <a:r>
              <a:rPr lang="en-US" altLang="zh-CN" dirty="0">
                <a:solidFill>
                  <a:srgbClr val="00B050"/>
                </a:solidFill>
                <a:latin typeface="Times New Roman" pitchFamily="18" charset="0"/>
              </a:rPr>
              <a:t>[1  </a:t>
            </a:r>
            <a:r>
              <a:rPr lang="en-US" altLang="zh-CN" i="1" dirty="0">
                <a:solidFill>
                  <a:srgbClr val="00B050"/>
                </a:solidFill>
                <a:latin typeface="Times New Roman" pitchFamily="18" charset="0"/>
              </a:rPr>
              <a:t>x</a:t>
            </a:r>
            <a:r>
              <a:rPr lang="en-US" altLang="zh-CN" i="1" baseline="-25000" dirty="0">
                <a:solidFill>
                  <a:srgbClr val="00B050"/>
                </a:solidFill>
                <a:latin typeface="Times New Roman" pitchFamily="18" charset="0"/>
              </a:rPr>
              <a:t>1</a:t>
            </a:r>
            <a:r>
              <a:rPr lang="en-US" altLang="zh-CN" i="1" baseline="30000" dirty="0">
                <a:solidFill>
                  <a:srgbClr val="00B050"/>
                </a:solidFill>
                <a:latin typeface="Times New Roman" pitchFamily="18" charset="0"/>
              </a:rPr>
              <a:t>2  </a:t>
            </a:r>
            <a:r>
              <a:rPr lang="en-US" altLang="zh-CN" i="1" dirty="0">
                <a:solidFill>
                  <a:srgbClr val="00B050"/>
                </a:solidFill>
                <a:latin typeface="Times New Roman" pitchFamily="18" charset="0"/>
              </a:rPr>
              <a:t>√</a:t>
            </a:r>
            <a:r>
              <a:rPr lang="en-US" altLang="zh-CN" dirty="0">
                <a:solidFill>
                  <a:srgbClr val="00B050"/>
                </a:solidFill>
                <a:latin typeface="Times New Roman" pitchFamily="18" charset="0"/>
              </a:rPr>
              <a:t>2 </a:t>
            </a:r>
            <a:r>
              <a:rPr lang="en-US" altLang="zh-CN" i="1" dirty="0">
                <a:solidFill>
                  <a:srgbClr val="00B050"/>
                </a:solidFill>
                <a:latin typeface="Times New Roman" pitchFamily="18" charset="0"/>
              </a:rPr>
              <a:t>x</a:t>
            </a:r>
            <a:r>
              <a:rPr lang="en-US" altLang="zh-CN" i="1" baseline="-25000" dirty="0">
                <a:solidFill>
                  <a:srgbClr val="00B050"/>
                </a:solidFill>
                <a:latin typeface="Times New Roman" pitchFamily="18" charset="0"/>
              </a:rPr>
              <a:t>1</a:t>
            </a:r>
            <a:r>
              <a:rPr lang="en-US" altLang="zh-CN" i="1" dirty="0">
                <a:solidFill>
                  <a:srgbClr val="00B050"/>
                </a:solidFill>
                <a:latin typeface="Times New Roman" pitchFamily="18" charset="0"/>
              </a:rPr>
              <a:t>x</a:t>
            </a:r>
            <a:r>
              <a:rPr lang="en-US" altLang="zh-CN" i="1" baseline="-25000" dirty="0">
                <a:solidFill>
                  <a:srgbClr val="00B050"/>
                </a:solidFill>
                <a:latin typeface="Times New Roman" pitchFamily="18" charset="0"/>
              </a:rPr>
              <a:t>2  </a:t>
            </a:r>
            <a:r>
              <a:rPr lang="en-US" altLang="zh-CN" i="1" dirty="0">
                <a:solidFill>
                  <a:srgbClr val="00B050"/>
                </a:solidFill>
                <a:latin typeface="Times New Roman" pitchFamily="18" charset="0"/>
              </a:rPr>
              <a:t> x</a:t>
            </a:r>
            <a:r>
              <a:rPr lang="en-US" altLang="zh-CN" i="1" baseline="-25000" dirty="0">
                <a:solidFill>
                  <a:srgbClr val="00B050"/>
                </a:solidFill>
                <a:latin typeface="Times New Roman" pitchFamily="18" charset="0"/>
              </a:rPr>
              <a:t>2</a:t>
            </a:r>
            <a:r>
              <a:rPr lang="en-US" altLang="zh-CN" i="1" baseline="30000" dirty="0">
                <a:solidFill>
                  <a:srgbClr val="00B050"/>
                </a:solidFill>
                <a:latin typeface="Times New Roman" pitchFamily="18" charset="0"/>
              </a:rPr>
              <a:t>2   </a:t>
            </a:r>
            <a:r>
              <a:rPr lang="en-US" altLang="zh-CN" i="1" dirty="0">
                <a:solidFill>
                  <a:srgbClr val="00B050"/>
                </a:solidFill>
                <a:latin typeface="Times New Roman" pitchFamily="18" charset="0"/>
              </a:rPr>
              <a:t>√</a:t>
            </a:r>
            <a:r>
              <a:rPr lang="en-US" altLang="zh-CN" dirty="0">
                <a:solidFill>
                  <a:srgbClr val="00B050"/>
                </a:solidFill>
                <a:latin typeface="Times New Roman" pitchFamily="18" charset="0"/>
              </a:rPr>
              <a:t>2</a:t>
            </a:r>
            <a:r>
              <a:rPr lang="en-US" altLang="zh-CN" i="1" dirty="0">
                <a:solidFill>
                  <a:srgbClr val="00B050"/>
                </a:solidFill>
                <a:latin typeface="Times New Roman" pitchFamily="18" charset="0"/>
              </a:rPr>
              <a:t>x</a:t>
            </a:r>
            <a:r>
              <a:rPr lang="en-US" altLang="zh-CN" i="1" baseline="-25000" dirty="0">
                <a:solidFill>
                  <a:srgbClr val="00B050"/>
                </a:solidFill>
                <a:latin typeface="Times New Roman" pitchFamily="18" charset="0"/>
              </a:rPr>
              <a:t>1  </a:t>
            </a:r>
            <a:r>
              <a:rPr lang="en-US" altLang="zh-CN" i="1" dirty="0">
                <a:solidFill>
                  <a:srgbClr val="00B050"/>
                </a:solidFill>
                <a:latin typeface="Times New Roman" pitchFamily="18" charset="0"/>
              </a:rPr>
              <a:t>√</a:t>
            </a:r>
            <a:r>
              <a:rPr lang="en-US" altLang="zh-CN" dirty="0">
                <a:solidFill>
                  <a:srgbClr val="00B050"/>
                </a:solidFill>
                <a:latin typeface="Times New Roman" pitchFamily="18" charset="0"/>
              </a:rPr>
              <a:t>2</a:t>
            </a:r>
            <a:r>
              <a:rPr lang="en-US" altLang="zh-CN" i="1" dirty="0">
                <a:solidFill>
                  <a:srgbClr val="00B050"/>
                </a:solidFill>
                <a:latin typeface="Times New Roman" pitchFamily="18" charset="0"/>
              </a:rPr>
              <a:t>x</a:t>
            </a:r>
            <a:r>
              <a:rPr lang="en-US" altLang="zh-CN" i="1" baseline="-25000" dirty="0">
                <a:solidFill>
                  <a:srgbClr val="00B050"/>
                </a:solidFill>
                <a:latin typeface="Times New Roman" pitchFamily="18" charset="0"/>
              </a:rPr>
              <a:t>2</a:t>
            </a:r>
            <a:r>
              <a:rPr lang="en-US" altLang="zh-CN" dirty="0">
                <a:solidFill>
                  <a:srgbClr val="00B050"/>
                </a:solidFill>
                <a:latin typeface="Times New Roman" pitchFamily="18" charset="0"/>
              </a:rPr>
              <a:t>]</a:t>
            </a:r>
          </a:p>
          <a:p>
            <a:pPr fontAlgn="base">
              <a:spcAft>
                <a:spcPct val="0"/>
              </a:spcAft>
              <a:buClr>
                <a:srgbClr val="CC9900"/>
              </a:buClr>
              <a:buSzPct val="65000"/>
              <a:buNone/>
            </a:pPr>
            <a:endParaRPr lang="el-GR" dirty="0">
              <a:solidFill>
                <a:srgbClr val="00B050"/>
              </a:solidFill>
              <a:latin typeface="Times New Roman" pitchFamily="18" charset="0"/>
            </a:endParaRPr>
          </a:p>
        </p:txBody>
      </p:sp>
      <p:sp>
        <p:nvSpPr>
          <p:cNvPr id="6" name="Text Box 57"/>
          <p:cNvSpPr txBox="1">
            <a:spLocks noChangeArrowheads="1"/>
          </p:cNvSpPr>
          <p:nvPr/>
        </p:nvSpPr>
        <p:spPr bwMode="auto">
          <a:xfrm>
            <a:off x="152400" y="6590755"/>
            <a:ext cx="10134600" cy="307777"/>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1400" dirty="0" smtClean="0">
                <a:solidFill>
                  <a:srgbClr val="000000"/>
                </a:solidFill>
              </a:rPr>
              <a:t>from </a:t>
            </a:r>
            <a:r>
              <a:rPr lang="en-US" sz="1400" dirty="0">
                <a:solidFill>
                  <a:srgbClr val="000000"/>
                </a:solidFill>
              </a:rPr>
              <a:t>Andrew Moore’s tutorial: http://www.autonlab.org/tutorials/svm.html</a:t>
            </a: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65</a:t>
            </a:fld>
            <a:endParaRPr lang="en-US">
              <a:solidFill>
                <a:prstClr val="black">
                  <a:tint val="75000"/>
                </a:prstClr>
              </a:solidFill>
            </a:endParaRPr>
          </a:p>
        </p:txBody>
      </p:sp>
    </p:spTree>
    <p:extLst>
      <p:ext uri="{BB962C8B-B14F-4D97-AF65-F5344CB8AC3E}">
        <p14:creationId xmlns:p14="http://schemas.microsoft.com/office/powerpoint/2010/main" val="326394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Rectangle 2"/>
          <p:cNvSpPr>
            <a:spLocks noGrp="1" noChangeArrowheads="1"/>
          </p:cNvSpPr>
          <p:nvPr>
            <p:ph type="title"/>
          </p:nvPr>
        </p:nvSpPr>
        <p:spPr/>
        <p:txBody>
          <a:bodyPr/>
          <a:lstStyle/>
          <a:p>
            <a:r>
              <a:rPr lang="en-US"/>
              <a:t>Nonlinear SVMs</a:t>
            </a:r>
          </a:p>
        </p:txBody>
      </p:sp>
      <p:sp>
        <p:nvSpPr>
          <p:cNvPr id="1088515" name="Rectangle 3"/>
          <p:cNvSpPr>
            <a:spLocks noGrp="1" noChangeArrowheads="1"/>
          </p:cNvSpPr>
          <p:nvPr>
            <p:ph type="body" idx="1"/>
          </p:nvPr>
        </p:nvSpPr>
        <p:spPr>
          <a:xfrm>
            <a:off x="457200" y="914400"/>
            <a:ext cx="8229600" cy="5257800"/>
          </a:xfrm>
        </p:spPr>
        <p:txBody>
          <a:bodyPr/>
          <a:lstStyle/>
          <a:p>
            <a:pPr>
              <a:buFontTx/>
              <a:buChar char="•"/>
            </a:pPr>
            <a:r>
              <a:rPr lang="en-US" i="1" dirty="0"/>
              <a:t>The kernel trick</a:t>
            </a:r>
            <a:r>
              <a:rPr lang="en-US" dirty="0"/>
              <a:t>: instead of explicitly computing the lifting transformation </a:t>
            </a:r>
            <a:r>
              <a:rPr lang="el-GR" b="1" i="1" dirty="0">
                <a:latin typeface="Times New Roman" pitchFamily="18" charset="0"/>
                <a:cs typeface="Times New Roman" pitchFamily="18" charset="0"/>
              </a:rPr>
              <a:t>φ</a:t>
            </a:r>
            <a:r>
              <a:rPr lang="en-US" dirty="0">
                <a:latin typeface="Times New Roman" pitchFamily="18" charset="0"/>
              </a:rPr>
              <a:t>(</a:t>
            </a:r>
            <a:r>
              <a:rPr lang="en-US" b="1" dirty="0">
                <a:latin typeface="Times New Roman" pitchFamily="18" charset="0"/>
              </a:rPr>
              <a:t>x</a:t>
            </a:r>
            <a:r>
              <a:rPr lang="en-US" dirty="0">
                <a:latin typeface="Times New Roman" pitchFamily="18" charset="0"/>
              </a:rPr>
              <a:t>), </a:t>
            </a:r>
            <a:r>
              <a:rPr lang="en-US" dirty="0"/>
              <a:t>define a kernel function K such that</a:t>
            </a:r>
            <a:br>
              <a:rPr lang="en-US" dirty="0"/>
            </a:br>
            <a:r>
              <a:rPr lang="en-US" sz="800" dirty="0"/>
              <a:t/>
            </a:r>
            <a:br>
              <a:rPr lang="en-US" sz="800" dirty="0"/>
            </a:br>
            <a:r>
              <a:rPr lang="en-US" dirty="0"/>
              <a:t>		       </a:t>
            </a:r>
            <a:r>
              <a:rPr lang="en-US" i="1" dirty="0">
                <a:latin typeface="Times New Roman" pitchFamily="18" charset="0"/>
              </a:rPr>
              <a:t>K</a:t>
            </a:r>
            <a:r>
              <a:rPr lang="en-US" dirty="0">
                <a:latin typeface="Times New Roman" pitchFamily="18" charset="0"/>
              </a:rPr>
              <a:t>(</a:t>
            </a:r>
            <a:r>
              <a:rPr lang="en-US" b="1" dirty="0">
                <a:latin typeface="Times New Roman" pitchFamily="18" charset="0"/>
              </a:rPr>
              <a:t>x</a:t>
            </a:r>
            <a:r>
              <a:rPr lang="en-US" i="1" baseline="-25000" dirty="0">
                <a:latin typeface="Times New Roman" pitchFamily="18" charset="0"/>
              </a:rPr>
              <a:t>i</a:t>
            </a:r>
            <a:r>
              <a:rPr lang="en-US" sz="800" i="1" baseline="-25000" dirty="0">
                <a:latin typeface="Times New Roman" pitchFamily="18" charset="0"/>
              </a:rPr>
              <a:t> </a:t>
            </a:r>
            <a:r>
              <a:rPr lang="en-US" i="1" dirty="0">
                <a:latin typeface="Times New Roman" pitchFamily="18" charset="0"/>
                <a:cs typeface="Arial" pitchFamily="34" charset="0"/>
              </a:rPr>
              <a:t>,</a:t>
            </a:r>
            <a:r>
              <a:rPr lang="en-US" sz="800" i="1" dirty="0">
                <a:latin typeface="Times New Roman" pitchFamily="18" charset="0"/>
                <a:cs typeface="Arial" pitchFamily="34" charset="0"/>
              </a:rPr>
              <a:t> </a:t>
            </a:r>
            <a:r>
              <a:rPr lang="en-US" b="1" dirty="0" err="1" smtClean="0">
                <a:latin typeface="Times New Roman" pitchFamily="18" charset="0"/>
              </a:rPr>
              <a:t>x</a:t>
            </a:r>
            <a:r>
              <a:rPr lang="en-US" i="1" baseline="-25000" dirty="0" err="1" smtClean="0">
                <a:latin typeface="Times New Roman" pitchFamily="18" charset="0"/>
              </a:rPr>
              <a:t>j</a:t>
            </a:r>
            <a:r>
              <a:rPr lang="en-US" dirty="0" smtClean="0">
                <a:latin typeface="Times New Roman" pitchFamily="18" charset="0"/>
              </a:rPr>
              <a:t>)</a:t>
            </a:r>
            <a:r>
              <a:rPr lang="en-US" b="1" i="1" dirty="0" smtClean="0">
                <a:latin typeface="Times New Roman" pitchFamily="18" charset="0"/>
              </a:rPr>
              <a:t> </a:t>
            </a:r>
            <a:r>
              <a:rPr lang="en-US" b="1" i="1" dirty="0">
                <a:latin typeface="Times New Roman" pitchFamily="18" charset="0"/>
              </a:rPr>
              <a:t>= </a:t>
            </a:r>
            <a:r>
              <a:rPr lang="el-GR" b="1" i="1" dirty="0">
                <a:latin typeface="Times New Roman" pitchFamily="18" charset="0"/>
                <a:cs typeface="Times New Roman" pitchFamily="18" charset="0"/>
              </a:rPr>
              <a:t>φ</a:t>
            </a:r>
            <a:r>
              <a:rPr lang="en-US" dirty="0">
                <a:latin typeface="Times New Roman" pitchFamily="18" charset="0"/>
              </a:rPr>
              <a:t>(</a:t>
            </a:r>
            <a:r>
              <a:rPr lang="en-US" b="1" dirty="0">
                <a:latin typeface="Times New Roman" pitchFamily="18" charset="0"/>
              </a:rPr>
              <a:t>x</a:t>
            </a:r>
            <a:r>
              <a:rPr lang="en-US" i="1" baseline="-25000" dirty="0">
                <a:latin typeface="Times New Roman" pitchFamily="18" charset="0"/>
              </a:rPr>
              <a:t>i </a:t>
            </a:r>
            <a:r>
              <a:rPr lang="en-US" dirty="0">
                <a:latin typeface="Times New Roman" pitchFamily="18" charset="0"/>
              </a:rPr>
              <a:t>)</a:t>
            </a:r>
            <a:r>
              <a:rPr lang="en-US" i="1" baseline="-25000" dirty="0">
                <a:latin typeface="Times New Roman" pitchFamily="18" charset="0"/>
              </a:rPr>
              <a:t> </a:t>
            </a:r>
            <a:r>
              <a:rPr lang="en-US" i="1" dirty="0">
                <a:latin typeface="Times New Roman" pitchFamily="18" charset="0"/>
                <a:cs typeface="Arial" pitchFamily="34" charset="0"/>
              </a:rPr>
              <a:t>· </a:t>
            </a:r>
            <a:r>
              <a:rPr lang="el-GR" b="1" i="1" dirty="0">
                <a:latin typeface="Times New Roman" pitchFamily="18" charset="0"/>
                <a:cs typeface="Times New Roman" pitchFamily="18" charset="0"/>
              </a:rPr>
              <a:t>φ</a:t>
            </a:r>
            <a:r>
              <a:rPr lang="en-US" dirty="0" smtClean="0">
                <a:latin typeface="Times New Roman" pitchFamily="18" charset="0"/>
              </a:rPr>
              <a:t>(</a:t>
            </a:r>
            <a:r>
              <a:rPr lang="en-US" b="1" dirty="0" err="1" smtClean="0">
                <a:latin typeface="Times New Roman" pitchFamily="18" charset="0"/>
              </a:rPr>
              <a:t>x</a:t>
            </a:r>
            <a:r>
              <a:rPr lang="en-US" i="1" baseline="-25000" dirty="0" err="1" smtClean="0">
                <a:latin typeface="Times New Roman" pitchFamily="18" charset="0"/>
              </a:rPr>
              <a:t>j</a:t>
            </a:r>
            <a:r>
              <a:rPr lang="en-US" dirty="0" smtClean="0">
                <a:latin typeface="Times New Roman" pitchFamily="18" charset="0"/>
              </a:rPr>
              <a:t>)</a:t>
            </a:r>
            <a:endParaRPr lang="en-US" dirty="0">
              <a:latin typeface="Times New Roman" pitchFamily="18" charset="0"/>
            </a:endParaRPr>
          </a:p>
          <a:p>
            <a:pPr>
              <a:buFontTx/>
              <a:buChar char="•"/>
            </a:pPr>
            <a:endParaRPr lang="en-US" sz="900" dirty="0"/>
          </a:p>
          <a:p>
            <a:pPr>
              <a:buFontTx/>
              <a:buChar char="•"/>
            </a:pPr>
            <a:endParaRPr lang="en-US" dirty="0" smtClean="0"/>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66</a:t>
            </a:fld>
            <a:endParaRPr lang="en-US">
              <a:solidFill>
                <a:srgbClr val="000000"/>
              </a:solidFill>
              <a:cs typeface="Arial" pitchFamily="34" charset="0"/>
            </a:endParaRPr>
          </a:p>
        </p:txBody>
      </p:sp>
    </p:spTree>
    <p:extLst>
      <p:ext uri="{BB962C8B-B14F-4D97-AF65-F5344CB8AC3E}">
        <p14:creationId xmlns:p14="http://schemas.microsoft.com/office/powerpoint/2010/main" val="333574483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Rectangle 2"/>
          <p:cNvSpPr>
            <a:spLocks noGrp="1" noChangeArrowheads="1"/>
          </p:cNvSpPr>
          <p:nvPr>
            <p:ph type="title"/>
          </p:nvPr>
        </p:nvSpPr>
        <p:spPr>
          <a:xfrm>
            <a:off x="533400" y="76200"/>
            <a:ext cx="8229600" cy="838200"/>
          </a:xfrm>
          <a:noFill/>
          <a:ln/>
        </p:spPr>
        <p:txBody>
          <a:bodyPr/>
          <a:lstStyle/>
          <a:p>
            <a:r>
              <a:rPr lang="en-US" dirty="0"/>
              <a:t>Finding the maximum margin </a:t>
            </a:r>
            <a:r>
              <a:rPr lang="en-US" dirty="0" smtClean="0"/>
              <a:t>line</a:t>
            </a:r>
            <a:endParaRPr lang="en-US" dirty="0"/>
          </a:p>
        </p:txBody>
      </p:sp>
      <p:sp>
        <p:nvSpPr>
          <p:cNvPr id="1150979" name="Rectangle 3"/>
          <p:cNvSpPr>
            <a:spLocks noGrp="1" noChangeArrowheads="1"/>
          </p:cNvSpPr>
          <p:nvPr>
            <p:ph type="body" idx="1"/>
          </p:nvPr>
        </p:nvSpPr>
        <p:spPr>
          <a:xfrm>
            <a:off x="685800" y="914400"/>
            <a:ext cx="8153400" cy="5257800"/>
          </a:xfrm>
        </p:spPr>
        <p:txBody>
          <a:bodyPr/>
          <a:lstStyle/>
          <a:p>
            <a:pPr>
              <a:buFontTx/>
              <a:buChar char="•"/>
            </a:pPr>
            <a:r>
              <a:rPr lang="en-US" dirty="0"/>
              <a:t>Solution:</a:t>
            </a:r>
            <a:br>
              <a:rPr lang="en-US" dirty="0"/>
            </a:br>
            <a:r>
              <a:rPr lang="en-US" sz="800" dirty="0"/>
              <a:t/>
            </a:r>
            <a:br>
              <a:rPr lang="en-US" sz="800" dirty="0"/>
            </a:br>
            <a:r>
              <a:rPr lang="en-US" dirty="0"/>
              <a:t>		  </a:t>
            </a:r>
            <a:r>
              <a:rPr lang="en-US" i="1" dirty="0">
                <a:latin typeface="Times New Roman" pitchFamily="18" charset="0"/>
              </a:rPr>
              <a:t>b</a:t>
            </a:r>
            <a:r>
              <a:rPr lang="en-US" dirty="0">
                <a:latin typeface="Times New Roman" pitchFamily="18" charset="0"/>
              </a:rPr>
              <a:t> = </a:t>
            </a:r>
            <a:r>
              <a:rPr lang="en-US" i="1" dirty="0" err="1">
                <a:latin typeface="Times New Roman" pitchFamily="18" charset="0"/>
              </a:rPr>
              <a:t>y</a:t>
            </a:r>
            <a:r>
              <a:rPr lang="en-US" i="1" baseline="-25000" dirty="0" err="1">
                <a:latin typeface="Times New Roman" pitchFamily="18" charset="0"/>
              </a:rPr>
              <a:t>i</a:t>
            </a:r>
            <a:r>
              <a:rPr lang="en-US" dirty="0">
                <a:latin typeface="Times New Roman" pitchFamily="18" charset="0"/>
              </a:rPr>
              <a:t> – </a:t>
            </a:r>
            <a:r>
              <a:rPr lang="en-US" b="1" dirty="0" err="1">
                <a:latin typeface="Times New Roman" pitchFamily="18" charset="0"/>
              </a:rPr>
              <a:t>w</a:t>
            </a:r>
            <a:r>
              <a:rPr lang="en-US" dirty="0" err="1">
                <a:latin typeface="Times New Roman" pitchFamily="18" charset="0"/>
                <a:cs typeface="Arial" pitchFamily="34" charset="0"/>
              </a:rPr>
              <a:t>·</a:t>
            </a:r>
            <a:r>
              <a:rPr lang="en-US" b="1" dirty="0" err="1">
                <a:latin typeface="Times New Roman" pitchFamily="18" charset="0"/>
                <a:cs typeface="Arial" pitchFamily="34" charset="0"/>
              </a:rPr>
              <a:t>x</a:t>
            </a:r>
            <a:r>
              <a:rPr lang="en-US" i="1" baseline="-25000" dirty="0" err="1">
                <a:latin typeface="Times New Roman" pitchFamily="18" charset="0"/>
                <a:cs typeface="Arial" pitchFamily="34" charset="0"/>
              </a:rPr>
              <a:t>i</a:t>
            </a:r>
            <a:r>
              <a:rPr lang="en-US" dirty="0">
                <a:cs typeface="Arial" pitchFamily="34" charset="0"/>
              </a:rPr>
              <a:t>   </a:t>
            </a:r>
            <a:r>
              <a:rPr lang="en-US" dirty="0" smtClean="0">
                <a:cs typeface="Arial" pitchFamily="34" charset="0"/>
              </a:rPr>
              <a:t>(for </a:t>
            </a:r>
            <a:r>
              <a:rPr lang="en-US" dirty="0">
                <a:cs typeface="Arial" pitchFamily="34" charset="0"/>
              </a:rPr>
              <a:t>any support </a:t>
            </a:r>
            <a:r>
              <a:rPr lang="en-US" dirty="0" smtClean="0">
                <a:cs typeface="Arial" pitchFamily="34" charset="0"/>
              </a:rPr>
              <a:t>vector)</a:t>
            </a:r>
            <a:r>
              <a:rPr lang="en-US" dirty="0"/>
              <a:t/>
            </a:r>
            <a:br>
              <a:rPr lang="en-US" dirty="0"/>
            </a:br>
            <a:endParaRPr lang="en-US" sz="800" dirty="0"/>
          </a:p>
          <a:p>
            <a:pPr>
              <a:buFontTx/>
              <a:buChar char="•"/>
            </a:pPr>
            <a:endParaRPr lang="en-US" dirty="0" smtClean="0"/>
          </a:p>
          <a:p>
            <a:pPr marL="0" indent="0"/>
            <a:r>
              <a:rPr lang="en-US" dirty="0"/>
              <a:t/>
            </a:r>
            <a:br>
              <a:rPr lang="en-US" dirty="0"/>
            </a:br>
            <a:endParaRPr lang="en-US" dirty="0"/>
          </a:p>
          <a:p>
            <a:pPr>
              <a:buFontTx/>
              <a:buChar char="•"/>
            </a:pPr>
            <a:endParaRPr lang="en-US" sz="2400" dirty="0" smtClean="0"/>
          </a:p>
          <a:p>
            <a:pPr>
              <a:buFontTx/>
              <a:buChar char="•"/>
            </a:pPr>
            <a:endParaRPr lang="en-US" sz="2400" dirty="0" smtClean="0"/>
          </a:p>
        </p:txBody>
      </p:sp>
      <p:graphicFrame>
        <p:nvGraphicFramePr>
          <p:cNvPr id="1150980" name="Object 4"/>
          <p:cNvGraphicFramePr>
            <a:graphicFrameLocks noChangeAspect="1"/>
          </p:cNvGraphicFramePr>
          <p:nvPr/>
        </p:nvGraphicFramePr>
        <p:xfrm>
          <a:off x="2701925" y="874713"/>
          <a:ext cx="2195513" cy="649287"/>
        </p:xfrm>
        <a:graphic>
          <a:graphicData uri="http://schemas.openxmlformats.org/presentationml/2006/ole">
            <mc:AlternateContent xmlns:mc="http://schemas.openxmlformats.org/markup-compatibility/2006">
              <mc:Choice xmlns:v="urn:schemas-microsoft-com:vml" Requires="v">
                <p:oleObj spid="_x0000_s1013810" name="Equation" r:id="rId4" imgW="901440" imgH="266400" progId="Equation.3">
                  <p:embed/>
                </p:oleObj>
              </mc:Choice>
              <mc:Fallback>
                <p:oleObj name="Equation" r:id="rId4" imgW="901440" imgH="26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1925" y="874713"/>
                        <a:ext cx="2195513" cy="6492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150982" name="Object 6"/>
          <p:cNvGraphicFramePr>
            <a:graphicFrameLocks noGrp="1" noChangeAspect="1"/>
          </p:cNvGraphicFramePr>
          <p:nvPr>
            <p:ph sz="half" idx="4294967295"/>
          </p:nvPr>
        </p:nvGraphicFramePr>
        <p:xfrm>
          <a:off x="2667000" y="2016125"/>
          <a:ext cx="4572000" cy="727075"/>
        </p:xfrm>
        <a:graphic>
          <a:graphicData uri="http://schemas.openxmlformats.org/presentationml/2006/ole">
            <mc:AlternateContent xmlns:mc="http://schemas.openxmlformats.org/markup-compatibility/2006">
              <mc:Choice xmlns:v="urn:schemas-microsoft-com:vml" Requires="v">
                <p:oleObj spid="_x0000_s1013811" name="Equation" r:id="rId6" imgW="1676160" imgH="266400" progId="Equation.3">
                  <p:embed/>
                </p:oleObj>
              </mc:Choice>
              <mc:Fallback>
                <p:oleObj name="Equation" r:id="rId6" imgW="1676160" imgH="2664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2016125"/>
                        <a:ext cx="4572000" cy="7270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 name="Text Box 15"/>
          <p:cNvSpPr txBox="1">
            <a:spLocks noChangeArrowheads="1"/>
          </p:cNvSpPr>
          <p:nvPr/>
        </p:nvSpPr>
        <p:spPr bwMode="auto">
          <a:xfrm>
            <a:off x="-28836" y="6561348"/>
            <a:ext cx="9677400" cy="307777"/>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pPr>
            <a:r>
              <a:rPr lang="en-US" sz="1400" dirty="0">
                <a:solidFill>
                  <a:srgbClr val="000000"/>
                </a:solidFill>
                <a:cs typeface="Arial" pitchFamily="34" charset="0"/>
              </a:rPr>
              <a:t>C. Burges, </a:t>
            </a:r>
            <a:r>
              <a:rPr lang="en-US" sz="1400" dirty="0">
                <a:solidFill>
                  <a:srgbClr val="000000"/>
                </a:solidFill>
                <a:cs typeface="Arial" pitchFamily="34" charset="0"/>
                <a:hlinkClick r:id="rId8"/>
              </a:rPr>
              <a:t>A Tutorial on Support Vector Machines for Pattern Recognition</a:t>
            </a:r>
            <a:r>
              <a:rPr lang="en-US" sz="1400" dirty="0">
                <a:solidFill>
                  <a:srgbClr val="000000"/>
                </a:solidFill>
                <a:cs typeface="Arial" pitchFamily="34" charset="0"/>
              </a:rPr>
              <a:t>,  Data Mining and Knowledge Discovery, 1998 </a:t>
            </a:r>
          </a:p>
        </p:txBody>
      </p:sp>
      <p:sp>
        <p:nvSpPr>
          <p:cNvPr id="11" name="Slide Number Placeholder 10"/>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67</a:t>
            </a:fld>
            <a:endParaRPr lang="en-US">
              <a:solidFill>
                <a:srgbClr val="000000"/>
              </a:solidFill>
              <a:cs typeface="Arial" pitchFamily="34" charset="0"/>
            </a:endParaRPr>
          </a:p>
        </p:txBody>
      </p:sp>
      <p:sp>
        <p:nvSpPr>
          <p:cNvPr id="2" name="Rectangle 1"/>
          <p:cNvSpPr/>
          <p:nvPr/>
        </p:nvSpPr>
        <p:spPr bwMode="auto">
          <a:xfrm>
            <a:off x="5653844" y="2096852"/>
            <a:ext cx="900100" cy="50405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45305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Rectangle 2"/>
          <p:cNvSpPr>
            <a:spLocks noGrp="1" noChangeArrowheads="1"/>
          </p:cNvSpPr>
          <p:nvPr>
            <p:ph type="title"/>
          </p:nvPr>
        </p:nvSpPr>
        <p:spPr/>
        <p:txBody>
          <a:bodyPr/>
          <a:lstStyle/>
          <a:p>
            <a:r>
              <a:rPr lang="en-US"/>
              <a:t>Nonlinear SVMs</a:t>
            </a:r>
          </a:p>
        </p:txBody>
      </p:sp>
      <p:sp>
        <p:nvSpPr>
          <p:cNvPr id="1088515" name="Rectangle 3"/>
          <p:cNvSpPr>
            <a:spLocks noGrp="1" noChangeArrowheads="1"/>
          </p:cNvSpPr>
          <p:nvPr>
            <p:ph type="body" idx="1"/>
          </p:nvPr>
        </p:nvSpPr>
        <p:spPr>
          <a:xfrm>
            <a:off x="457200" y="914400"/>
            <a:ext cx="8229600" cy="5257800"/>
          </a:xfrm>
        </p:spPr>
        <p:txBody>
          <a:bodyPr/>
          <a:lstStyle/>
          <a:p>
            <a:pPr>
              <a:buFontTx/>
              <a:buChar char="•"/>
            </a:pPr>
            <a:r>
              <a:rPr lang="en-US" i="1" dirty="0"/>
              <a:t>The kernel trick</a:t>
            </a:r>
            <a:r>
              <a:rPr lang="en-US" dirty="0"/>
              <a:t>: instead of explicitly computing the lifting transformation </a:t>
            </a:r>
            <a:r>
              <a:rPr lang="el-GR" b="1" i="1" dirty="0">
                <a:latin typeface="Times New Roman" pitchFamily="18" charset="0"/>
                <a:cs typeface="Times New Roman" pitchFamily="18" charset="0"/>
              </a:rPr>
              <a:t>φ</a:t>
            </a:r>
            <a:r>
              <a:rPr lang="en-US" dirty="0">
                <a:latin typeface="Times New Roman" pitchFamily="18" charset="0"/>
              </a:rPr>
              <a:t>(</a:t>
            </a:r>
            <a:r>
              <a:rPr lang="en-US" b="1" dirty="0">
                <a:latin typeface="Times New Roman" pitchFamily="18" charset="0"/>
              </a:rPr>
              <a:t>x</a:t>
            </a:r>
            <a:r>
              <a:rPr lang="en-US" dirty="0">
                <a:latin typeface="Times New Roman" pitchFamily="18" charset="0"/>
              </a:rPr>
              <a:t>), </a:t>
            </a:r>
            <a:r>
              <a:rPr lang="en-US" dirty="0"/>
              <a:t>define a kernel function K such that</a:t>
            </a:r>
            <a:br>
              <a:rPr lang="en-US" dirty="0"/>
            </a:br>
            <a:r>
              <a:rPr lang="en-US" sz="800" dirty="0"/>
              <a:t/>
            </a:r>
            <a:br>
              <a:rPr lang="en-US" sz="800" dirty="0"/>
            </a:br>
            <a:r>
              <a:rPr lang="en-US" dirty="0"/>
              <a:t>		       </a:t>
            </a:r>
            <a:r>
              <a:rPr lang="en-US" i="1" dirty="0">
                <a:latin typeface="Times New Roman" pitchFamily="18" charset="0"/>
              </a:rPr>
              <a:t>K</a:t>
            </a:r>
            <a:r>
              <a:rPr lang="en-US" dirty="0">
                <a:latin typeface="Times New Roman" pitchFamily="18" charset="0"/>
              </a:rPr>
              <a:t>(</a:t>
            </a:r>
            <a:r>
              <a:rPr lang="en-US" b="1" dirty="0">
                <a:latin typeface="Times New Roman" pitchFamily="18" charset="0"/>
              </a:rPr>
              <a:t>x</a:t>
            </a:r>
            <a:r>
              <a:rPr lang="en-US" i="1" baseline="-25000" dirty="0">
                <a:latin typeface="Times New Roman" pitchFamily="18" charset="0"/>
              </a:rPr>
              <a:t>i</a:t>
            </a:r>
            <a:r>
              <a:rPr lang="en-US" sz="800" i="1" baseline="-25000" dirty="0">
                <a:latin typeface="Times New Roman" pitchFamily="18" charset="0"/>
              </a:rPr>
              <a:t> </a:t>
            </a:r>
            <a:r>
              <a:rPr lang="en-US" i="1" dirty="0">
                <a:latin typeface="Times New Roman" pitchFamily="18" charset="0"/>
                <a:cs typeface="Arial" pitchFamily="34" charset="0"/>
              </a:rPr>
              <a:t>,</a:t>
            </a:r>
            <a:r>
              <a:rPr lang="en-US" sz="800" i="1" dirty="0">
                <a:latin typeface="Times New Roman" pitchFamily="18" charset="0"/>
                <a:cs typeface="Arial" pitchFamily="34" charset="0"/>
              </a:rPr>
              <a:t> </a:t>
            </a:r>
            <a:r>
              <a:rPr lang="en-US" b="1" dirty="0" err="1" smtClean="0">
                <a:latin typeface="Times New Roman" pitchFamily="18" charset="0"/>
              </a:rPr>
              <a:t>x</a:t>
            </a:r>
            <a:r>
              <a:rPr lang="en-US" i="1" baseline="-25000" dirty="0" err="1" smtClean="0">
                <a:latin typeface="Times New Roman" pitchFamily="18" charset="0"/>
              </a:rPr>
              <a:t>j</a:t>
            </a:r>
            <a:r>
              <a:rPr lang="en-US" dirty="0" smtClean="0">
                <a:latin typeface="Times New Roman" pitchFamily="18" charset="0"/>
              </a:rPr>
              <a:t>)</a:t>
            </a:r>
            <a:r>
              <a:rPr lang="en-US" b="1" i="1" dirty="0" smtClean="0">
                <a:latin typeface="Times New Roman" pitchFamily="18" charset="0"/>
              </a:rPr>
              <a:t> </a:t>
            </a:r>
            <a:r>
              <a:rPr lang="en-US" b="1" i="1" dirty="0">
                <a:latin typeface="Times New Roman" pitchFamily="18" charset="0"/>
              </a:rPr>
              <a:t>= </a:t>
            </a:r>
            <a:r>
              <a:rPr lang="el-GR" b="1" i="1" dirty="0">
                <a:latin typeface="Times New Roman" pitchFamily="18" charset="0"/>
                <a:cs typeface="Times New Roman" pitchFamily="18" charset="0"/>
              </a:rPr>
              <a:t>φ</a:t>
            </a:r>
            <a:r>
              <a:rPr lang="en-US" dirty="0">
                <a:latin typeface="Times New Roman" pitchFamily="18" charset="0"/>
              </a:rPr>
              <a:t>(</a:t>
            </a:r>
            <a:r>
              <a:rPr lang="en-US" b="1" dirty="0">
                <a:latin typeface="Times New Roman" pitchFamily="18" charset="0"/>
              </a:rPr>
              <a:t>x</a:t>
            </a:r>
            <a:r>
              <a:rPr lang="en-US" i="1" baseline="-25000" dirty="0">
                <a:latin typeface="Times New Roman" pitchFamily="18" charset="0"/>
              </a:rPr>
              <a:t>i </a:t>
            </a:r>
            <a:r>
              <a:rPr lang="en-US" dirty="0">
                <a:latin typeface="Times New Roman" pitchFamily="18" charset="0"/>
              </a:rPr>
              <a:t>)</a:t>
            </a:r>
            <a:r>
              <a:rPr lang="en-US" i="1" baseline="-25000" dirty="0">
                <a:latin typeface="Times New Roman" pitchFamily="18" charset="0"/>
              </a:rPr>
              <a:t> </a:t>
            </a:r>
            <a:r>
              <a:rPr lang="en-US" i="1" dirty="0">
                <a:latin typeface="Times New Roman" pitchFamily="18" charset="0"/>
                <a:cs typeface="Arial" pitchFamily="34" charset="0"/>
              </a:rPr>
              <a:t>· </a:t>
            </a:r>
            <a:r>
              <a:rPr lang="el-GR" b="1" i="1" dirty="0">
                <a:latin typeface="Times New Roman" pitchFamily="18" charset="0"/>
                <a:cs typeface="Times New Roman" pitchFamily="18" charset="0"/>
              </a:rPr>
              <a:t>φ</a:t>
            </a:r>
            <a:r>
              <a:rPr lang="en-US" dirty="0" smtClean="0">
                <a:latin typeface="Times New Roman" pitchFamily="18" charset="0"/>
              </a:rPr>
              <a:t>(</a:t>
            </a:r>
            <a:r>
              <a:rPr lang="en-US" b="1" dirty="0" err="1" smtClean="0">
                <a:latin typeface="Times New Roman" pitchFamily="18" charset="0"/>
              </a:rPr>
              <a:t>x</a:t>
            </a:r>
            <a:r>
              <a:rPr lang="en-US" i="1" baseline="-25000" dirty="0" err="1" smtClean="0">
                <a:latin typeface="Times New Roman" pitchFamily="18" charset="0"/>
              </a:rPr>
              <a:t>j</a:t>
            </a:r>
            <a:r>
              <a:rPr lang="en-US" dirty="0" smtClean="0">
                <a:latin typeface="Times New Roman" pitchFamily="18" charset="0"/>
              </a:rPr>
              <a:t>)</a:t>
            </a:r>
            <a:endParaRPr lang="en-US" dirty="0">
              <a:latin typeface="Times New Roman" pitchFamily="18" charset="0"/>
            </a:endParaRPr>
          </a:p>
          <a:p>
            <a:pPr>
              <a:buFontTx/>
              <a:buChar char="•"/>
            </a:pPr>
            <a:endParaRPr lang="en-US" sz="900" dirty="0"/>
          </a:p>
          <a:p>
            <a:pPr>
              <a:buFontTx/>
              <a:buChar char="•"/>
            </a:pPr>
            <a:endParaRPr lang="en-US" dirty="0" smtClean="0"/>
          </a:p>
          <a:p>
            <a:pPr>
              <a:buFontTx/>
              <a:buChar char="•"/>
            </a:pPr>
            <a:r>
              <a:rPr lang="en-US" dirty="0" smtClean="0"/>
              <a:t>This </a:t>
            </a:r>
            <a:r>
              <a:rPr lang="en-US" dirty="0"/>
              <a:t>gives a nonlinear decision boundary in the original feature space:</a:t>
            </a:r>
            <a:endParaRPr lang="el-GR" dirty="0"/>
          </a:p>
        </p:txBody>
      </p:sp>
      <p:graphicFrame>
        <p:nvGraphicFramePr>
          <p:cNvPr id="1088518" name="Object 6"/>
          <p:cNvGraphicFramePr>
            <a:graphicFrameLocks noGrp="1" noChangeAspect="1"/>
          </p:cNvGraphicFramePr>
          <p:nvPr>
            <p:ph sz="half" idx="4294967295"/>
          </p:nvPr>
        </p:nvGraphicFramePr>
        <p:xfrm>
          <a:off x="2971800" y="4581525"/>
          <a:ext cx="2946400" cy="828675"/>
        </p:xfrm>
        <a:graphic>
          <a:graphicData uri="http://schemas.openxmlformats.org/presentationml/2006/ole">
            <mc:AlternateContent xmlns:mc="http://schemas.openxmlformats.org/markup-compatibility/2006">
              <mc:Choice xmlns:v="urn:schemas-microsoft-com:vml" Requires="v">
                <p:oleObj spid="_x0000_s1014810" name="Equation" r:id="rId4" imgW="1218960" imgH="342720" progId="Equation.3">
                  <p:embed/>
                </p:oleObj>
              </mc:Choice>
              <mc:Fallback>
                <p:oleObj name="Equation" r:id="rId4" imgW="1218960" imgH="34272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581525"/>
                        <a:ext cx="2946400" cy="8286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68</a:t>
            </a:fld>
            <a:endParaRPr lang="en-US">
              <a:solidFill>
                <a:srgbClr val="000000"/>
              </a:solidFill>
              <a:cs typeface="Arial" pitchFamily="34" charset="0"/>
            </a:endParaRPr>
          </a:p>
        </p:txBody>
      </p:sp>
    </p:spTree>
    <p:extLst>
      <p:ext uri="{BB962C8B-B14F-4D97-AF65-F5344CB8AC3E}">
        <p14:creationId xmlns:p14="http://schemas.microsoft.com/office/powerpoint/2010/main" val="106327549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kernel functions</a:t>
            </a:r>
            <a:endParaRPr lang="en-US" dirty="0"/>
          </a:p>
        </p:txBody>
      </p:sp>
      <p:sp>
        <p:nvSpPr>
          <p:cNvPr id="3" name="Content Placeholder 2"/>
          <p:cNvSpPr>
            <a:spLocks noGrp="1"/>
          </p:cNvSpPr>
          <p:nvPr>
            <p:ph idx="1"/>
          </p:nvPr>
        </p:nvSpPr>
        <p:spPr/>
        <p:txBody>
          <a:bodyPr/>
          <a:lstStyle/>
          <a:p>
            <a:pPr>
              <a:buClr>
                <a:srgbClr val="CC9900"/>
              </a:buClr>
              <a:buSzPct val="65000"/>
              <a:buFont typeface="Wingdings" pitchFamily="2" charset="2"/>
              <a:buChar char="n"/>
            </a:pPr>
            <a:r>
              <a:rPr lang="en-US" altLang="zh-CN" sz="3200" kern="1200" dirty="0" smtClean="0">
                <a:solidFill>
                  <a:srgbClr val="000000"/>
                </a:solidFill>
                <a:latin typeface="Arial" pitchFamily="34" charset="0"/>
              </a:rPr>
              <a:t>Linear:</a:t>
            </a:r>
          </a:p>
          <a:p>
            <a:pPr>
              <a:buClr>
                <a:srgbClr val="CC9900"/>
              </a:buClr>
              <a:buSzPct val="65000"/>
            </a:pPr>
            <a:endParaRPr lang="en-US" altLang="zh-CN" sz="3200" kern="1200" dirty="0" smtClean="0">
              <a:solidFill>
                <a:srgbClr val="000000"/>
              </a:solidFill>
              <a:latin typeface="Arial" pitchFamily="34" charset="0"/>
            </a:endParaRPr>
          </a:p>
          <a:p>
            <a:pPr>
              <a:buClr>
                <a:srgbClr val="CC9900"/>
              </a:buClr>
              <a:buSzPct val="65000"/>
            </a:pPr>
            <a:endParaRPr lang="en-US" altLang="zh-CN" kern="1200" dirty="0" smtClean="0">
              <a:solidFill>
                <a:srgbClr val="000000"/>
              </a:solidFill>
              <a:latin typeface="Arial" pitchFamily="34" charset="0"/>
            </a:endParaRPr>
          </a:p>
          <a:p>
            <a:pPr>
              <a:buClr>
                <a:srgbClr val="CC9900"/>
              </a:buClr>
              <a:buSzPct val="65000"/>
              <a:buFont typeface="Wingdings" pitchFamily="2" charset="2"/>
              <a:buChar char="n"/>
            </a:pPr>
            <a:r>
              <a:rPr lang="en-US" altLang="zh-CN" kern="1200" dirty="0" smtClean="0">
                <a:solidFill>
                  <a:srgbClr val="000000"/>
                </a:solidFill>
                <a:latin typeface="Arial" pitchFamily="34" charset="0"/>
              </a:rPr>
              <a:t>Gaussian RBF:</a:t>
            </a:r>
          </a:p>
          <a:p>
            <a:pPr>
              <a:buClr>
                <a:srgbClr val="CC9900"/>
              </a:buClr>
              <a:buSzPct val="65000"/>
              <a:buFont typeface="Wingdings" pitchFamily="2" charset="2"/>
              <a:buChar char="n"/>
            </a:pPr>
            <a:endParaRPr lang="en-US" altLang="zh-CN" kern="1200" dirty="0" smtClean="0">
              <a:solidFill>
                <a:srgbClr val="000000"/>
              </a:solidFill>
              <a:latin typeface="Arial" pitchFamily="34" charset="0"/>
            </a:endParaRPr>
          </a:p>
          <a:p>
            <a:pPr>
              <a:buClr>
                <a:srgbClr val="CC9900"/>
              </a:buClr>
              <a:buSzPct val="65000"/>
              <a:buFont typeface="Wingdings" pitchFamily="2" charset="2"/>
              <a:buChar char="n"/>
            </a:pPr>
            <a:endParaRPr lang="en-US" altLang="zh-CN" kern="1200" dirty="0" smtClean="0">
              <a:solidFill>
                <a:srgbClr val="000000"/>
              </a:solidFill>
              <a:latin typeface="Arial" pitchFamily="34" charset="0"/>
            </a:endParaRPr>
          </a:p>
          <a:p>
            <a:pPr>
              <a:buClr>
                <a:srgbClr val="CC9900"/>
              </a:buClr>
              <a:buSzPct val="65000"/>
              <a:buFont typeface="Wingdings" pitchFamily="2" charset="2"/>
              <a:buChar char="n"/>
            </a:pPr>
            <a:r>
              <a:rPr lang="en-US" altLang="zh-CN" kern="1200" dirty="0" smtClean="0">
                <a:solidFill>
                  <a:srgbClr val="000000"/>
                </a:solidFill>
                <a:latin typeface="Arial" pitchFamily="34" charset="0"/>
              </a:rPr>
              <a:t>Histogram intersection:</a:t>
            </a:r>
          </a:p>
          <a:p>
            <a:pPr>
              <a:buClr>
                <a:srgbClr val="CC9900"/>
              </a:buClr>
              <a:buSzPct val="65000"/>
              <a:buFont typeface="Wingdings" pitchFamily="2" charset="2"/>
              <a:buChar char="n"/>
            </a:pPr>
            <a:endParaRPr lang="en-US" altLang="zh-CN" kern="1200" dirty="0" smtClean="0">
              <a:solidFill>
                <a:srgbClr val="000000"/>
              </a:solidFill>
              <a:latin typeface="Arial" pitchFamily="34" charset="0"/>
            </a:endParaRPr>
          </a:p>
          <a:p>
            <a:pPr>
              <a:buClr>
                <a:srgbClr val="CC9900"/>
              </a:buClr>
              <a:buSzPct val="65000"/>
              <a:buFont typeface="Wingdings" pitchFamily="2" charset="2"/>
              <a:buChar char="n"/>
            </a:pPr>
            <a:endParaRPr lang="en-US" altLang="zh-CN" kern="1200" dirty="0" smtClean="0">
              <a:solidFill>
                <a:srgbClr val="000000"/>
              </a:solidFill>
              <a:latin typeface="Arial" pitchFamily="34" charset="0"/>
            </a:endParaRPr>
          </a:p>
          <a:p>
            <a:pPr>
              <a:buClr>
                <a:srgbClr val="CC9900"/>
              </a:buClr>
              <a:buSzPct val="65000"/>
            </a:pPr>
            <a:endParaRPr lang="en-US" altLang="zh-CN" sz="3600" kern="1200" dirty="0" smtClean="0">
              <a:solidFill>
                <a:srgbClr val="000000"/>
              </a:solidFill>
              <a:latin typeface="Arial" pitchFamily="34" charset="0"/>
            </a:endParaRPr>
          </a:p>
          <a:p>
            <a:pPr>
              <a:buClr>
                <a:srgbClr val="CC9900"/>
              </a:buClr>
              <a:buSzPct val="65000"/>
              <a:buFont typeface="Wingdings" pitchFamily="2" charset="2"/>
              <a:buChar char="n"/>
            </a:pPr>
            <a:endParaRPr lang="en-US" altLang="zh-CN" sz="3600" kern="1200" dirty="0" smtClean="0">
              <a:solidFill>
                <a:srgbClr val="000000"/>
              </a:solidFill>
              <a:latin typeface="Arial" pitchFamily="34" charset="0"/>
            </a:endParaRPr>
          </a:p>
          <a:p>
            <a:pPr>
              <a:buClr>
                <a:srgbClr val="CC9900"/>
              </a:buClr>
              <a:buSzPct val="65000"/>
              <a:buFont typeface="Wingdings" pitchFamily="2" charset="2"/>
              <a:buChar char="n"/>
            </a:pPr>
            <a:endParaRPr lang="en-US" altLang="zh-CN" kern="1200" dirty="0" smtClean="0">
              <a:solidFill>
                <a:srgbClr val="000000"/>
              </a:solidFill>
              <a:latin typeface="Arial" pitchFamily="34" charset="0"/>
            </a:endParaRPr>
          </a:p>
          <a:p>
            <a:endParaRPr lang="en-US" dirty="0"/>
          </a:p>
        </p:txBody>
      </p:sp>
      <p:graphicFrame>
        <p:nvGraphicFramePr>
          <p:cNvPr id="473090" name="Object 4"/>
          <p:cNvGraphicFramePr>
            <a:graphicFrameLocks noChangeAspect="1"/>
          </p:cNvGraphicFramePr>
          <p:nvPr/>
        </p:nvGraphicFramePr>
        <p:xfrm>
          <a:off x="3700463" y="2209800"/>
          <a:ext cx="3860800" cy="1095375"/>
        </p:xfrm>
        <a:graphic>
          <a:graphicData uri="http://schemas.openxmlformats.org/presentationml/2006/ole">
            <mc:AlternateContent xmlns:mc="http://schemas.openxmlformats.org/markup-compatibility/2006">
              <mc:Choice xmlns:v="urn:schemas-microsoft-com:vml" Requires="v">
                <p:oleObj spid="_x0000_s1007983" name="Equation" r:id="rId4" imgW="1701720" imgH="482400" progId="Equation.3">
                  <p:embed/>
                </p:oleObj>
              </mc:Choice>
              <mc:Fallback>
                <p:oleObj name="Equation" r:id="rId4" imgW="1701720" imgH="482400" progId="Equation.3">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0463" y="2209800"/>
                        <a:ext cx="3860800" cy="10953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3640667" y="4724400"/>
          <a:ext cx="4512733" cy="781050"/>
        </p:xfrm>
        <a:graphic>
          <a:graphicData uri="http://schemas.openxmlformats.org/presentationml/2006/ole">
            <mc:AlternateContent xmlns:mc="http://schemas.openxmlformats.org/markup-compatibility/2006">
              <mc:Choice xmlns:v="urn:schemas-microsoft-com:vml" Requires="v">
                <p:oleObj spid="_x0000_s1007984" name="Equation" r:id="rId6" imgW="1981080" imgH="342720" progId="Equation.3">
                  <p:embed/>
                </p:oleObj>
              </mc:Choice>
              <mc:Fallback>
                <p:oleObj name="Equation" r:id="rId6" imgW="1981080" imgH="342720" progId="Equation.3">
                  <p:embed/>
                  <p:pic>
                    <p:nvPicPr>
                      <p:cNvPr id="0"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0667" y="4724400"/>
                        <a:ext cx="4512733" cy="7810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73092" name="Object 4"/>
          <p:cNvGraphicFramePr>
            <a:graphicFrameLocks noChangeAspect="1"/>
          </p:cNvGraphicFramePr>
          <p:nvPr/>
        </p:nvGraphicFramePr>
        <p:xfrm>
          <a:off x="3733206" y="990600"/>
          <a:ext cx="2972394" cy="762000"/>
        </p:xfrm>
        <a:graphic>
          <a:graphicData uri="http://schemas.openxmlformats.org/presentationml/2006/ole">
            <mc:AlternateContent xmlns:mc="http://schemas.openxmlformats.org/markup-compatibility/2006">
              <mc:Choice xmlns:v="urn:schemas-microsoft-com:vml" Requires="v">
                <p:oleObj spid="_x0000_s1007985" name="Equation" r:id="rId8" imgW="1041120" imgH="266400" progId="Equation.3">
                  <p:embed/>
                </p:oleObj>
              </mc:Choice>
              <mc:Fallback>
                <p:oleObj name="Equation" r:id="rId8" imgW="1041120" imgH="266400" progId="Equation.3">
                  <p:embed/>
                  <p:pic>
                    <p:nvPicPr>
                      <p:cNvPr id="0"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206" y="990600"/>
                        <a:ext cx="2972394" cy="762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69</a:t>
            </a:fld>
            <a:endParaRPr lang="en-US">
              <a:solidFill>
                <a:srgbClr val="000000"/>
              </a:solidFill>
              <a:cs typeface="Arial" pitchFamily="34" charset="0"/>
            </a:endParaRPr>
          </a:p>
        </p:txBody>
      </p:sp>
    </p:spTree>
    <p:extLst>
      <p:ext uri="{BB962C8B-B14F-4D97-AF65-F5344CB8AC3E}">
        <p14:creationId xmlns:p14="http://schemas.microsoft.com/office/powerpoint/2010/main" val="3000226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636"/>
            <a:ext cx="8229600" cy="1143000"/>
          </a:xfrm>
        </p:spPr>
        <p:txBody>
          <a:bodyPr>
            <a:normAutofit/>
          </a:bodyPr>
          <a:lstStyle/>
          <a:p>
            <a:r>
              <a:rPr lang="en-US" sz="3800" dirty="0" smtClean="0">
                <a:latin typeface="Arial" pitchFamily="34" charset="0"/>
                <a:cs typeface="Arial" pitchFamily="34" charset="0"/>
              </a:rPr>
              <a:t>Viola-Jones detector: summary</a:t>
            </a:r>
            <a:endParaRPr lang="en-US" sz="3800" dirty="0">
              <a:latin typeface="Arial" pitchFamily="34" charset="0"/>
              <a:cs typeface="Arial" pitchFamily="34" charset="0"/>
            </a:endParaRPr>
          </a:p>
        </p:txBody>
      </p:sp>
      <p:sp>
        <p:nvSpPr>
          <p:cNvPr id="65" name="Rectangle 3"/>
          <p:cNvSpPr txBox="1">
            <a:spLocks noChangeArrowheads="1"/>
          </p:cNvSpPr>
          <p:nvPr/>
        </p:nvSpPr>
        <p:spPr bwMode="auto">
          <a:xfrm>
            <a:off x="467544" y="16335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b="0" i="0" u="none" strike="noStrike" kern="0" cap="none" spc="0" normalizeH="0" baseline="0" noProof="0" dirty="0" smtClean="0">
                <a:ln>
                  <a:noFill/>
                </a:ln>
                <a:solidFill>
                  <a:srgbClr val="000000"/>
                </a:solidFill>
                <a:effectLst/>
                <a:uLnTx/>
                <a:uFillTx/>
                <a:latin typeface="Arial" pitchFamily="34" charset="0"/>
                <a:cs typeface="Arial" pitchFamily="34" charset="0"/>
              </a:rPr>
              <a:t>A seminal approach to real-time object detection </a:t>
            </a: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b="0" i="0" u="none" strike="noStrike" kern="0" cap="none" spc="0" normalizeH="0" baseline="0" noProof="0" dirty="0" smtClean="0">
                <a:ln>
                  <a:noFill/>
                </a:ln>
                <a:solidFill>
                  <a:srgbClr val="000000"/>
                </a:solidFill>
                <a:effectLst/>
                <a:uLnTx/>
                <a:uFillTx/>
                <a:latin typeface="Arial" pitchFamily="34" charset="0"/>
                <a:cs typeface="Arial" pitchFamily="34" charset="0"/>
              </a:rPr>
              <a:t>Training is slow, but detection is very fast</a:t>
            </a: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b="0" i="0" u="none" strike="noStrike" kern="0" cap="none" spc="0" normalizeH="0" baseline="0" noProof="0" dirty="0" smtClean="0">
                <a:ln>
                  <a:noFill/>
                </a:ln>
                <a:solidFill>
                  <a:srgbClr val="000000"/>
                </a:solidFill>
                <a:effectLst/>
                <a:uLnTx/>
                <a:uFillTx/>
                <a:latin typeface="Arial" pitchFamily="34" charset="0"/>
                <a:cs typeface="Arial" pitchFamily="34" charset="0"/>
              </a:rPr>
              <a:t>Key ideas</a:t>
            </a:r>
          </a:p>
          <a:p>
            <a:pPr marL="742950" marR="0" lvl="1" indent="-285750" algn="l" defTabSz="914400" rtl="0" eaLnBrk="0" fontAlgn="base" latinLnBrk="0" hangingPunct="0">
              <a:lnSpc>
                <a:spcPct val="100000"/>
              </a:lnSpc>
              <a:spcBef>
                <a:spcPct val="20000"/>
              </a:spcBef>
              <a:spcAft>
                <a:spcPct val="0"/>
              </a:spcAft>
              <a:buClr>
                <a:srgbClr val="000099"/>
              </a:buClr>
              <a:buSzPct val="50000"/>
              <a:buFont typeface="Wingdings" pitchFamily="2" charset="2"/>
              <a:buChar char="Ø"/>
              <a:tabLst/>
              <a:defRPr/>
            </a:pPr>
            <a:r>
              <a:rPr kumimoji="1" lang="en-US" sz="2400" b="0" i="1" u="none" strike="noStrike" kern="0" cap="none" spc="0" normalizeH="0" baseline="0" noProof="0" dirty="0" smtClean="0">
                <a:ln>
                  <a:noFill/>
                </a:ln>
                <a:solidFill>
                  <a:srgbClr val="000000"/>
                </a:solidFill>
                <a:effectLst/>
                <a:uLnTx/>
                <a:uFillTx/>
                <a:latin typeface="Arial" pitchFamily="34" charset="0"/>
                <a:cs typeface="Arial" pitchFamily="34" charset="0"/>
              </a:rPr>
              <a:t>Integral images</a:t>
            </a:r>
            <a:r>
              <a:rPr kumimoji="1" lang="en-US" sz="2400" b="0" i="0" u="none" strike="noStrike" kern="0" cap="none" spc="0" normalizeH="0" baseline="0" noProof="0" dirty="0" smtClean="0">
                <a:ln>
                  <a:noFill/>
                </a:ln>
                <a:solidFill>
                  <a:srgbClr val="000000"/>
                </a:solidFill>
                <a:effectLst/>
                <a:uLnTx/>
                <a:uFillTx/>
                <a:latin typeface="Arial" pitchFamily="34" charset="0"/>
                <a:cs typeface="Arial" pitchFamily="34" charset="0"/>
              </a:rPr>
              <a:t> for fast feature evaluation</a:t>
            </a:r>
          </a:p>
        </p:txBody>
      </p:sp>
      <p:sp>
        <p:nvSpPr>
          <p:cNvPr id="66" name="Rectangle 7"/>
          <p:cNvSpPr>
            <a:spLocks noChangeArrowheads="1"/>
          </p:cNvSpPr>
          <p:nvPr/>
        </p:nvSpPr>
        <p:spPr bwMode="auto">
          <a:xfrm>
            <a:off x="35496" y="5740524"/>
            <a:ext cx="8534400" cy="584775"/>
          </a:xfrm>
          <a:prstGeom prst="rect">
            <a:avLst/>
          </a:prstGeom>
          <a:noFill/>
          <a:ln w="9525">
            <a:no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Arial" pitchFamily="34" charset="0"/>
                <a:cs typeface="Arial" pitchFamily="34" charset="0"/>
              </a:rPr>
              <a:t>P. Viola and M. Jones. </a:t>
            </a:r>
            <a:r>
              <a:rPr kumimoji="0" lang="en-US" sz="1600" i="1" u="none" strike="noStrike" kern="0" cap="none" spc="0" normalizeH="0" baseline="0" noProof="0" dirty="0">
                <a:ln>
                  <a:noFill/>
                </a:ln>
                <a:solidFill>
                  <a:srgbClr val="000000"/>
                </a:solidFill>
                <a:effectLst/>
                <a:uLnTx/>
                <a:uFillTx/>
                <a:latin typeface="Arial" pitchFamily="34" charset="0"/>
                <a:cs typeface="Arial" pitchFamily="34" charset="0"/>
                <a:hlinkClick r:id="rId3"/>
              </a:rPr>
              <a:t>Rapid object detection using a boosted cascade of simple features.</a:t>
            </a:r>
            <a:r>
              <a:rPr kumimoji="0" lang="en-US" sz="1600" i="0" u="none" strike="noStrike" kern="0" cap="none" spc="0" normalizeH="0" baseline="0" noProof="0" dirty="0">
                <a:ln>
                  <a:noFill/>
                </a:ln>
                <a:solidFill>
                  <a:srgbClr val="000000"/>
                </a:solidFill>
                <a:effectLst/>
                <a:uLnTx/>
                <a:uFillTx/>
                <a:latin typeface="Arial" pitchFamily="34" charset="0"/>
                <a:cs typeface="Arial" pitchFamily="34" charset="0"/>
              </a:rPr>
              <a:t> CVPR 2001. </a:t>
            </a:r>
          </a:p>
        </p:txBody>
      </p:sp>
      <p:sp>
        <p:nvSpPr>
          <p:cNvPr id="67" name="Rectangle 7"/>
          <p:cNvSpPr>
            <a:spLocks noChangeArrowheads="1"/>
          </p:cNvSpPr>
          <p:nvPr/>
        </p:nvSpPr>
        <p:spPr bwMode="auto">
          <a:xfrm>
            <a:off x="35496" y="6474822"/>
            <a:ext cx="8534400" cy="338554"/>
          </a:xfrm>
          <a:prstGeom prst="rect">
            <a:avLst/>
          </a:prstGeom>
          <a:noFill/>
          <a:ln w="9525">
            <a:no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rgbClr val="000000"/>
                </a:solidFill>
                <a:effectLst/>
                <a:uLnTx/>
                <a:uFillTx/>
                <a:latin typeface="Arial" pitchFamily="34" charset="0"/>
                <a:cs typeface="Arial" pitchFamily="34" charset="0"/>
              </a:rPr>
              <a:t>P. Viola and M. Jones. </a:t>
            </a:r>
            <a:r>
              <a:rPr kumimoji="0" lang="en-US" sz="1600" i="1" u="none" strike="noStrike" kern="0" cap="none" spc="0" normalizeH="0" baseline="0" noProof="0">
                <a:ln>
                  <a:noFill/>
                </a:ln>
                <a:solidFill>
                  <a:srgbClr val="000000"/>
                </a:solidFill>
                <a:effectLst/>
                <a:uLnTx/>
                <a:uFillTx/>
                <a:latin typeface="Arial" pitchFamily="34" charset="0"/>
                <a:cs typeface="Arial" pitchFamily="34" charset="0"/>
                <a:hlinkClick r:id="rId4"/>
              </a:rPr>
              <a:t>Robust real-time face detection.</a:t>
            </a:r>
            <a:r>
              <a:rPr kumimoji="0" lang="en-US" sz="1600" i="0" u="none" strike="noStrike" kern="0" cap="none" spc="0" normalizeH="0" baseline="0" noProof="0">
                <a:ln>
                  <a:noFill/>
                </a:ln>
                <a:solidFill>
                  <a:srgbClr val="000000"/>
                </a:solidFill>
                <a:effectLst/>
                <a:uLnTx/>
                <a:uFillTx/>
                <a:latin typeface="Arial" pitchFamily="34" charset="0"/>
                <a:cs typeface="Arial" pitchFamily="34" charset="0"/>
              </a:rPr>
              <a:t> IJCV 57(2), 2004. </a:t>
            </a: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7</a:t>
            </a:fld>
            <a:endParaRPr lang="en-US">
              <a:solidFill>
                <a:prstClr val="black">
                  <a:tint val="75000"/>
                </a:prstClr>
              </a:solidFill>
            </a:endParaRPr>
          </a:p>
        </p:txBody>
      </p:sp>
      <p:pic>
        <p:nvPicPr>
          <p:cNvPr id="7" name="Picture 2"/>
          <p:cNvPicPr>
            <a:picLocks noChangeAspect="1" noChangeArrowheads="1"/>
          </p:cNvPicPr>
          <p:nvPr/>
        </p:nvPicPr>
        <p:blipFill>
          <a:blip r:embed="rId5" cstate="print"/>
          <a:srcRect l="48184" t="41776" r="17699" b="7678"/>
          <a:stretch>
            <a:fillRect/>
          </a:stretch>
        </p:blipFill>
        <p:spPr bwMode="auto">
          <a:xfrm>
            <a:off x="3581400" y="3657600"/>
            <a:ext cx="1579562" cy="1430338"/>
          </a:xfrm>
          <a:prstGeom prst="rect">
            <a:avLst/>
          </a:prstGeom>
          <a:noFill/>
          <a:ln w="9525">
            <a:noFill/>
            <a:miter lim="800000"/>
            <a:headEnd/>
            <a:tailEnd/>
          </a:ln>
        </p:spPr>
      </p:pic>
    </p:spTree>
    <p:extLst>
      <p:ext uri="{BB962C8B-B14F-4D97-AF65-F5344CB8AC3E}">
        <p14:creationId xmlns:p14="http://schemas.microsoft.com/office/powerpoint/2010/main" val="62340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0"/>
            <a:ext cx="8229600" cy="1143000"/>
          </a:xfrm>
        </p:spPr>
        <p:txBody>
          <a:bodyPr/>
          <a:lstStyle/>
          <a:p>
            <a:r>
              <a:rPr lang="en-US" dirty="0" smtClean="0"/>
              <a:t>SVMs for recognition</a:t>
            </a:r>
          </a:p>
        </p:txBody>
      </p:sp>
      <p:pic>
        <p:nvPicPr>
          <p:cNvPr id="39939" name="Picture 2"/>
          <p:cNvPicPr>
            <a:picLocks noChangeAspect="1" noChangeArrowheads="1"/>
          </p:cNvPicPr>
          <p:nvPr/>
        </p:nvPicPr>
        <p:blipFill>
          <a:blip r:embed="rId3"/>
          <a:srcRect l="43402" t="39658" r="27499" b="12479"/>
          <a:stretch>
            <a:fillRect/>
          </a:stretch>
        </p:blipFill>
        <p:spPr bwMode="auto">
          <a:xfrm>
            <a:off x="5943600" y="1981200"/>
            <a:ext cx="2819400" cy="2825476"/>
          </a:xfrm>
          <a:prstGeom prst="rect">
            <a:avLst/>
          </a:prstGeom>
          <a:noFill/>
          <a:ln w="9525">
            <a:noFill/>
            <a:miter lim="800000"/>
            <a:headEnd/>
            <a:tailEnd/>
          </a:ln>
        </p:spPr>
      </p:pic>
      <p:sp>
        <p:nvSpPr>
          <p:cNvPr id="39942" name="Text Box 6"/>
          <p:cNvSpPr txBox="1">
            <a:spLocks noChangeArrowheads="1"/>
          </p:cNvSpPr>
          <p:nvPr/>
        </p:nvSpPr>
        <p:spPr bwMode="auto">
          <a:xfrm>
            <a:off x="457200" y="1066800"/>
            <a:ext cx="5486400" cy="5262979"/>
          </a:xfrm>
          <a:prstGeom prst="rect">
            <a:avLst/>
          </a:prstGeom>
          <a:noFill/>
          <a:ln w="9525">
            <a:noFill/>
            <a:miter lim="800000"/>
            <a:headEnd/>
            <a:tailEnd/>
          </a:ln>
          <a:effectLst/>
        </p:spPr>
        <p:txBody>
          <a:bodyPr wrap="square">
            <a:spAutoFit/>
          </a:bodyPr>
          <a:lstStyle/>
          <a:p>
            <a:pPr marL="342900" indent="-342900" eaLnBrk="0" fontAlgn="base" hangingPunct="0">
              <a:spcBef>
                <a:spcPct val="50000"/>
              </a:spcBef>
              <a:spcAft>
                <a:spcPct val="0"/>
              </a:spcAft>
              <a:buFontTx/>
              <a:buAutoNum type="arabicPeriod"/>
            </a:pPr>
            <a:r>
              <a:rPr lang="en-US" sz="2400" dirty="0">
                <a:solidFill>
                  <a:srgbClr val="000000"/>
                </a:solidFill>
              </a:rPr>
              <a:t>Define your representation for each example.</a:t>
            </a:r>
          </a:p>
          <a:p>
            <a:pPr marL="342900" indent="-342900" eaLnBrk="0" fontAlgn="base" hangingPunct="0">
              <a:spcBef>
                <a:spcPct val="50000"/>
              </a:spcBef>
              <a:spcAft>
                <a:spcPct val="0"/>
              </a:spcAft>
              <a:buFontTx/>
              <a:buAutoNum type="arabicPeriod"/>
            </a:pPr>
            <a:r>
              <a:rPr lang="en-US" sz="2400" dirty="0">
                <a:solidFill>
                  <a:srgbClr val="000000"/>
                </a:solidFill>
              </a:rPr>
              <a:t>Select a kernel function.</a:t>
            </a:r>
          </a:p>
          <a:p>
            <a:pPr marL="342900" indent="-342900" eaLnBrk="0" fontAlgn="base" hangingPunct="0">
              <a:spcBef>
                <a:spcPct val="50000"/>
              </a:spcBef>
              <a:spcAft>
                <a:spcPct val="0"/>
              </a:spcAft>
              <a:buFontTx/>
              <a:buAutoNum type="arabicPeriod"/>
            </a:pPr>
            <a:r>
              <a:rPr lang="en-US" sz="2400" dirty="0">
                <a:solidFill>
                  <a:srgbClr val="000000"/>
                </a:solidFill>
              </a:rPr>
              <a:t>Compute pairwise kernel values between labeled </a:t>
            </a:r>
            <a:r>
              <a:rPr lang="en-US" sz="2400" dirty="0" smtClean="0">
                <a:solidFill>
                  <a:srgbClr val="000000"/>
                </a:solidFill>
              </a:rPr>
              <a:t>examples (i.e., training data).</a:t>
            </a:r>
          </a:p>
          <a:p>
            <a:pPr marL="342900" indent="-342900" eaLnBrk="0" fontAlgn="base" hangingPunct="0">
              <a:spcBef>
                <a:spcPct val="50000"/>
              </a:spcBef>
              <a:spcAft>
                <a:spcPct val="0"/>
              </a:spcAft>
              <a:buFontTx/>
              <a:buAutoNum type="arabicPeriod"/>
            </a:pPr>
            <a:r>
              <a:rPr lang="en-US" sz="2400" dirty="0" smtClean="0">
                <a:solidFill>
                  <a:srgbClr val="000000"/>
                </a:solidFill>
              </a:rPr>
              <a:t>Use this “kernel matrix” to solve for SVM support vectors &amp; weights.</a:t>
            </a:r>
            <a:endParaRPr lang="en-US" sz="2400" dirty="0">
              <a:solidFill>
                <a:srgbClr val="000000"/>
              </a:solidFill>
            </a:endParaRPr>
          </a:p>
          <a:p>
            <a:pPr marL="342900" indent="-342900" eaLnBrk="0" fontAlgn="base" hangingPunct="0">
              <a:spcBef>
                <a:spcPct val="50000"/>
              </a:spcBef>
              <a:spcAft>
                <a:spcPct val="0"/>
              </a:spcAft>
              <a:buFontTx/>
              <a:buAutoNum type="arabicPeriod"/>
            </a:pPr>
            <a:r>
              <a:rPr lang="en-US" sz="2400" dirty="0" smtClean="0">
                <a:solidFill>
                  <a:srgbClr val="000000"/>
                </a:solidFill>
              </a:rPr>
              <a:t>To classify a new test example: compute </a:t>
            </a:r>
            <a:r>
              <a:rPr lang="en-US" sz="2400" dirty="0">
                <a:solidFill>
                  <a:srgbClr val="000000"/>
                </a:solidFill>
              </a:rPr>
              <a:t>kernel values between new </a:t>
            </a:r>
            <a:r>
              <a:rPr lang="en-US" sz="2400" dirty="0" smtClean="0">
                <a:solidFill>
                  <a:srgbClr val="000000"/>
                </a:solidFill>
              </a:rPr>
              <a:t>input </a:t>
            </a:r>
            <a:r>
              <a:rPr lang="en-US" sz="2400" dirty="0">
                <a:solidFill>
                  <a:srgbClr val="000000"/>
                </a:solidFill>
              </a:rPr>
              <a:t>and support </a:t>
            </a:r>
            <a:r>
              <a:rPr lang="en-US" sz="2400" dirty="0" smtClean="0">
                <a:solidFill>
                  <a:srgbClr val="000000"/>
                </a:solidFill>
              </a:rPr>
              <a:t>vectors, apply weights, check sign of output.</a:t>
            </a:r>
            <a:endParaRPr lang="en-US" sz="2400" dirty="0">
              <a:solidFill>
                <a:srgbClr val="000000"/>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3F10EC4E-5D57-4C6D-B1E0-A7099829EA99}" type="slidenum">
              <a:rPr lang="en-US" smtClean="0">
                <a:solidFill>
                  <a:srgbClr val="000000"/>
                </a:solidFill>
              </a:rPr>
              <a:pPr fontAlgn="base">
                <a:spcBef>
                  <a:spcPct val="0"/>
                </a:spcBef>
                <a:spcAft>
                  <a:spcPct val="0"/>
                </a:spcAft>
                <a:defRPr/>
              </a:pPr>
              <a:t>70</a:t>
            </a:fld>
            <a:endParaRPr lang="en-US">
              <a:solidFill>
                <a:srgbClr val="000000"/>
              </a:solidFill>
            </a:endParaRPr>
          </a:p>
        </p:txBody>
      </p:sp>
    </p:spTree>
    <p:extLst>
      <p:ext uri="{BB962C8B-B14F-4D97-AF65-F5344CB8AC3E}">
        <p14:creationId xmlns:p14="http://schemas.microsoft.com/office/powerpoint/2010/main" val="350262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srcRect l="24167" t="32822" r="24167" b="18633"/>
          <a:stretch>
            <a:fillRect/>
          </a:stretch>
        </p:blipFill>
        <p:spPr bwMode="auto">
          <a:xfrm>
            <a:off x="1066800" y="914400"/>
            <a:ext cx="7185025" cy="4113213"/>
          </a:xfrm>
          <a:prstGeom prst="rect">
            <a:avLst/>
          </a:prstGeom>
          <a:noFill/>
          <a:ln w="9525">
            <a:noFill/>
            <a:miter lim="800000"/>
            <a:headEnd/>
            <a:tailEnd/>
          </a:ln>
        </p:spPr>
      </p:pic>
      <p:sp>
        <p:nvSpPr>
          <p:cNvPr id="40963" name="Rectangle 10"/>
          <p:cNvSpPr>
            <a:spLocks noGrp="1" noChangeArrowheads="1"/>
          </p:cNvSpPr>
          <p:nvPr>
            <p:ph type="title" idx="4294967295"/>
          </p:nvPr>
        </p:nvSpPr>
        <p:spPr>
          <a:xfrm>
            <a:off x="0" y="152400"/>
            <a:ext cx="9144000" cy="1143000"/>
          </a:xfrm>
        </p:spPr>
        <p:txBody>
          <a:bodyPr/>
          <a:lstStyle/>
          <a:p>
            <a:r>
              <a:rPr lang="en-US" sz="4000" smtClean="0"/>
              <a:t>Example: learning gender with SVMs</a:t>
            </a:r>
          </a:p>
        </p:txBody>
      </p:sp>
      <p:sp>
        <p:nvSpPr>
          <p:cNvPr id="40964" name="TextBox 4"/>
          <p:cNvSpPr txBox="1">
            <a:spLocks noChangeArrowheads="1"/>
          </p:cNvSpPr>
          <p:nvPr/>
        </p:nvSpPr>
        <p:spPr bwMode="auto">
          <a:xfrm>
            <a:off x="533400" y="5029200"/>
            <a:ext cx="8001000" cy="76200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200">
                <a:solidFill>
                  <a:srgbClr val="000000"/>
                </a:solidFill>
              </a:rPr>
              <a:t>Moghaddam and Yang, Learning Gender with Support Faces, TPAMI 2002.</a:t>
            </a:r>
          </a:p>
        </p:txBody>
      </p:sp>
      <p:sp>
        <p:nvSpPr>
          <p:cNvPr id="40965" name="TextBox 3"/>
          <p:cNvSpPr txBox="1">
            <a:spLocks noChangeArrowheads="1"/>
          </p:cNvSpPr>
          <p:nvPr/>
        </p:nvSpPr>
        <p:spPr bwMode="auto">
          <a:xfrm>
            <a:off x="533400" y="5943600"/>
            <a:ext cx="8839200" cy="4270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200">
                <a:solidFill>
                  <a:srgbClr val="000000"/>
                </a:solidFill>
              </a:rPr>
              <a:t>Moghaddam and Yang, Face &amp; Gesture 2000.</a:t>
            </a:r>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71</a:t>
            </a:fld>
            <a:endParaRPr lang="en-US">
              <a:solidFill>
                <a:srgbClr val="000000"/>
              </a:solidFill>
            </a:endParaRPr>
          </a:p>
        </p:txBody>
      </p:sp>
    </p:spTree>
    <p:extLst>
      <p:ext uri="{BB962C8B-B14F-4D97-AF65-F5344CB8AC3E}">
        <p14:creationId xmlns:p14="http://schemas.microsoft.com/office/powerpoint/2010/main" val="25809392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4294967295"/>
          </p:nvPr>
        </p:nvSpPr>
        <p:spPr>
          <a:xfrm>
            <a:off x="457200" y="1295400"/>
            <a:ext cx="8229600" cy="4525963"/>
          </a:xfrm>
        </p:spPr>
        <p:txBody>
          <a:bodyPr/>
          <a:lstStyle/>
          <a:p>
            <a:pPr eaLnBrk="1" hangingPunct="1"/>
            <a:endParaRPr lang="en-US" smtClean="0"/>
          </a:p>
        </p:txBody>
      </p:sp>
      <p:pic>
        <p:nvPicPr>
          <p:cNvPr id="41987" name="Picture 2"/>
          <p:cNvPicPr>
            <a:picLocks noChangeAspect="1" noChangeArrowheads="1"/>
          </p:cNvPicPr>
          <p:nvPr/>
        </p:nvPicPr>
        <p:blipFill>
          <a:blip r:embed="rId3"/>
          <a:srcRect l="21274" t="36623" r="19778" b="15361"/>
          <a:stretch>
            <a:fillRect/>
          </a:stretch>
        </p:blipFill>
        <p:spPr bwMode="auto">
          <a:xfrm>
            <a:off x="228600" y="76200"/>
            <a:ext cx="8686800" cy="3852863"/>
          </a:xfrm>
          <a:prstGeom prst="rect">
            <a:avLst/>
          </a:prstGeom>
          <a:noFill/>
          <a:ln w="9525">
            <a:noFill/>
            <a:miter lim="800000"/>
            <a:headEnd/>
            <a:tailEnd/>
          </a:ln>
        </p:spPr>
      </p:pic>
      <p:sp>
        <p:nvSpPr>
          <p:cNvPr id="41988" name="TextBox 4"/>
          <p:cNvSpPr txBox="1">
            <a:spLocks noChangeArrowheads="1"/>
          </p:cNvSpPr>
          <p:nvPr/>
        </p:nvSpPr>
        <p:spPr bwMode="auto">
          <a:xfrm>
            <a:off x="228600" y="6477000"/>
            <a:ext cx="8839200" cy="3381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dirty="0" err="1">
                <a:solidFill>
                  <a:srgbClr val="000000"/>
                </a:solidFill>
              </a:rPr>
              <a:t>Moghaddam</a:t>
            </a:r>
            <a:r>
              <a:rPr lang="en-US" sz="1600" dirty="0">
                <a:solidFill>
                  <a:srgbClr val="000000"/>
                </a:solidFill>
              </a:rPr>
              <a:t> and Yang, Learning Gender with Support Faces, TPAMI 2002.</a:t>
            </a:r>
          </a:p>
        </p:txBody>
      </p:sp>
      <p:pic>
        <p:nvPicPr>
          <p:cNvPr id="453637" name="Picture 3"/>
          <p:cNvPicPr>
            <a:picLocks noChangeAspect="1" noChangeArrowheads="1"/>
          </p:cNvPicPr>
          <p:nvPr/>
        </p:nvPicPr>
        <p:blipFill>
          <a:blip r:embed="rId4"/>
          <a:srcRect/>
          <a:stretch>
            <a:fillRect/>
          </a:stretch>
        </p:blipFill>
        <p:spPr bwMode="auto">
          <a:xfrm>
            <a:off x="2057400" y="4343400"/>
            <a:ext cx="6019800" cy="1497013"/>
          </a:xfrm>
          <a:prstGeom prst="rect">
            <a:avLst/>
          </a:prstGeom>
          <a:noFill/>
          <a:ln w="9525">
            <a:noFill/>
            <a:miter lim="800000"/>
            <a:headEnd/>
            <a:tailEnd/>
          </a:ln>
        </p:spPr>
      </p:pic>
      <p:sp>
        <p:nvSpPr>
          <p:cNvPr id="453638" name="Text Box 6"/>
          <p:cNvSpPr txBox="1">
            <a:spLocks noChangeArrowheads="1"/>
          </p:cNvSpPr>
          <p:nvPr/>
        </p:nvSpPr>
        <p:spPr bwMode="auto">
          <a:xfrm>
            <a:off x="457200" y="4724400"/>
            <a:ext cx="1828800" cy="64135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a:solidFill>
                  <a:srgbClr val="000000"/>
                </a:solidFill>
              </a:rPr>
              <a:t>Processed faces</a:t>
            </a:r>
          </a:p>
        </p:txBody>
      </p:sp>
      <p:sp>
        <p:nvSpPr>
          <p:cNvPr id="41991" name="Text Box 7"/>
          <p:cNvSpPr txBox="1">
            <a:spLocks noChangeArrowheads="1"/>
          </p:cNvSpPr>
          <p:nvPr/>
        </p:nvSpPr>
        <p:spPr bwMode="auto">
          <a:xfrm>
            <a:off x="381000" y="533400"/>
            <a:ext cx="1828800" cy="64135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dirty="0">
                <a:solidFill>
                  <a:srgbClr val="000000"/>
                </a:solidFill>
              </a:rPr>
              <a:t>Face alignment processing</a:t>
            </a:r>
          </a:p>
        </p:txBody>
      </p:sp>
      <p:sp>
        <p:nvSpPr>
          <p:cNvPr id="41992" name="Rectangle 8"/>
          <p:cNvSpPr>
            <a:spLocks noChangeArrowheads="1"/>
          </p:cNvSpPr>
          <p:nvPr/>
        </p:nvSpPr>
        <p:spPr bwMode="auto">
          <a:xfrm>
            <a:off x="381000" y="-30480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pPr>
            <a:endParaRPr lang="en-US" sz="3000">
              <a:solidFill>
                <a:srgbClr val="000000"/>
              </a:solidFill>
            </a:endParaRPr>
          </a:p>
        </p:txBody>
      </p:sp>
      <p:sp>
        <p:nvSpPr>
          <p:cNvPr id="9" name="Slide Number Placeholder 8"/>
          <p:cNvSpPr>
            <a:spLocks noGrp="1"/>
          </p:cNvSpPr>
          <p:nvPr>
            <p:ph type="sldNum" sz="quarter" idx="12"/>
          </p:nvPr>
        </p:nvSpPr>
        <p:spPr/>
        <p:txBody>
          <a:bodyPr/>
          <a:lstStyle/>
          <a:p>
            <a:pPr fontAlgn="base">
              <a:spcBef>
                <a:spcPct val="0"/>
              </a:spcBef>
              <a:spcAft>
                <a:spcPct val="0"/>
              </a:spcAft>
              <a:defRPr/>
            </a:pPr>
            <a:fld id="{21D35894-93A5-4F78-96AA-E46E9937F925}" type="slidenum">
              <a:rPr lang="en-US" smtClean="0">
                <a:solidFill>
                  <a:srgbClr val="000000"/>
                </a:solidFill>
              </a:rPr>
              <a:pPr fontAlgn="base">
                <a:spcBef>
                  <a:spcPct val="0"/>
                </a:spcBef>
                <a:spcAft>
                  <a:spcPct val="0"/>
                </a:spcAft>
                <a:defRPr/>
              </a:pPr>
              <a:t>72</a:t>
            </a:fld>
            <a:endParaRPr lang="en-US">
              <a:solidFill>
                <a:srgbClr val="000000"/>
              </a:solidFill>
            </a:endParaRPr>
          </a:p>
        </p:txBody>
      </p:sp>
    </p:spTree>
    <p:extLst>
      <p:ext uri="{BB962C8B-B14F-4D97-AF65-F5344CB8AC3E}">
        <p14:creationId xmlns:p14="http://schemas.microsoft.com/office/powerpoint/2010/main" val="23308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36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3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p:cNvSpPr>
            <a:spLocks noGrp="1"/>
          </p:cNvSpPr>
          <p:nvPr>
            <p:ph idx="1"/>
          </p:nvPr>
        </p:nvSpPr>
        <p:spPr>
          <a:xfrm>
            <a:off x="457200" y="1325562"/>
            <a:ext cx="8229600" cy="4525963"/>
          </a:xfrm>
        </p:spPr>
        <p:txBody>
          <a:bodyPr/>
          <a:lstStyle/>
          <a:p>
            <a:pPr eaLnBrk="1" hangingPunct="1"/>
            <a:r>
              <a:rPr lang="en-US" smtClean="0"/>
              <a:t>Training examples:</a:t>
            </a:r>
          </a:p>
          <a:p>
            <a:pPr lvl="1" eaLnBrk="1" hangingPunct="1"/>
            <a:r>
              <a:rPr lang="en-US" smtClean="0"/>
              <a:t>1044 males</a:t>
            </a:r>
          </a:p>
          <a:p>
            <a:pPr lvl="1" eaLnBrk="1" hangingPunct="1"/>
            <a:r>
              <a:rPr lang="en-US" smtClean="0"/>
              <a:t>713 females</a:t>
            </a:r>
          </a:p>
          <a:p>
            <a:pPr eaLnBrk="1" hangingPunct="1"/>
            <a:r>
              <a:rPr lang="en-US" smtClean="0"/>
              <a:t>Experiment with various kernels, select Gaussian RBF</a:t>
            </a:r>
          </a:p>
        </p:txBody>
      </p:sp>
      <p:sp>
        <p:nvSpPr>
          <p:cNvPr id="43011" name="Rectangle 5"/>
          <p:cNvSpPr>
            <a:spLocks noChangeArrowheads="1"/>
          </p:cNvSpPr>
          <p:nvPr/>
        </p:nvSpPr>
        <p:spPr bwMode="auto">
          <a:xfrm>
            <a:off x="609600" y="15240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pPr>
            <a:r>
              <a:rPr lang="en-US" sz="4400">
                <a:solidFill>
                  <a:srgbClr val="000000"/>
                </a:solidFill>
              </a:rPr>
              <a:t>Learning gender with SVMs</a:t>
            </a:r>
          </a:p>
        </p:txBody>
      </p:sp>
      <p:graphicFrame>
        <p:nvGraphicFramePr>
          <p:cNvPr id="305153" name="Object 4"/>
          <p:cNvGraphicFramePr>
            <a:graphicFrameLocks noChangeAspect="1"/>
          </p:cNvGraphicFramePr>
          <p:nvPr/>
        </p:nvGraphicFramePr>
        <p:xfrm>
          <a:off x="2514600" y="3992562"/>
          <a:ext cx="3948113" cy="1095375"/>
        </p:xfrm>
        <a:graphic>
          <a:graphicData uri="http://schemas.openxmlformats.org/presentationml/2006/ole">
            <mc:AlternateContent xmlns:mc="http://schemas.openxmlformats.org/markup-compatibility/2006">
              <mc:Choice xmlns:v="urn:schemas-microsoft-com:vml" Requires="v">
                <p:oleObj spid="_x0000_s1008767" name="Equation" r:id="rId4" imgW="1739880" imgH="482400" progId="Equation.3">
                  <p:embed/>
                </p:oleObj>
              </mc:Choice>
              <mc:Fallback>
                <p:oleObj name="Equation" r:id="rId4" imgW="1739880" imgH="482400" progId="Equation.3">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992562"/>
                        <a:ext cx="3948113" cy="10953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73</a:t>
            </a:fld>
            <a:endParaRPr lang="en-US">
              <a:solidFill>
                <a:srgbClr val="000000"/>
              </a:solidFill>
            </a:endParaRPr>
          </a:p>
        </p:txBody>
      </p:sp>
    </p:spTree>
    <p:extLst>
      <p:ext uri="{BB962C8B-B14F-4D97-AF65-F5344CB8AC3E}">
        <p14:creationId xmlns:p14="http://schemas.microsoft.com/office/powerpoint/2010/main" val="13937988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0"/>
            <a:ext cx="8229600" cy="1143000"/>
          </a:xfrm>
        </p:spPr>
        <p:txBody>
          <a:bodyPr/>
          <a:lstStyle/>
          <a:p>
            <a:pPr eaLnBrk="1" hangingPunct="1"/>
            <a:r>
              <a:rPr lang="en-US" smtClean="0"/>
              <a:t>Support Faces</a:t>
            </a:r>
          </a:p>
        </p:txBody>
      </p:sp>
      <p:pic>
        <p:nvPicPr>
          <p:cNvPr id="44036" name="Picture 2"/>
          <p:cNvPicPr>
            <a:picLocks noChangeAspect="1" noChangeArrowheads="1"/>
          </p:cNvPicPr>
          <p:nvPr/>
        </p:nvPicPr>
        <p:blipFill>
          <a:blip r:embed="rId3"/>
          <a:srcRect l="27917" t="31551" r="25833" b="9061"/>
          <a:stretch>
            <a:fillRect/>
          </a:stretch>
        </p:blipFill>
        <p:spPr bwMode="auto">
          <a:xfrm>
            <a:off x="1676400" y="1173162"/>
            <a:ext cx="6400800" cy="5008563"/>
          </a:xfrm>
          <a:prstGeom prst="rect">
            <a:avLst/>
          </a:prstGeom>
          <a:noFill/>
          <a:ln w="9525">
            <a:noFill/>
            <a:miter lim="800000"/>
            <a:headEnd/>
            <a:tailEnd/>
          </a:ln>
        </p:spPr>
      </p:pic>
      <p:sp>
        <p:nvSpPr>
          <p:cNvPr id="44037" name="TextBox 4"/>
          <p:cNvSpPr txBox="1">
            <a:spLocks noChangeArrowheads="1"/>
          </p:cNvSpPr>
          <p:nvPr/>
        </p:nvSpPr>
        <p:spPr bwMode="auto">
          <a:xfrm>
            <a:off x="228600" y="6443662"/>
            <a:ext cx="8839200" cy="3381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dirty="0" err="1">
                <a:solidFill>
                  <a:srgbClr val="000000"/>
                </a:solidFill>
              </a:rPr>
              <a:t>Moghaddam</a:t>
            </a:r>
            <a:r>
              <a:rPr lang="en-US" sz="1600" dirty="0">
                <a:solidFill>
                  <a:srgbClr val="000000"/>
                </a:solidFill>
              </a:rPr>
              <a:t> and Yang, Learning Gender with Support Faces, TPAMI 2002.</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74</a:t>
            </a:fld>
            <a:endParaRPr lang="en-US">
              <a:solidFill>
                <a:srgbClr val="000000"/>
              </a:solidFill>
            </a:endParaRPr>
          </a:p>
        </p:txBody>
      </p:sp>
    </p:spTree>
    <p:extLst>
      <p:ext uri="{BB962C8B-B14F-4D97-AF65-F5344CB8AC3E}">
        <p14:creationId xmlns:p14="http://schemas.microsoft.com/office/powerpoint/2010/main" val="37895522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endParaRPr lang="en-US" dirty="0" smtClean="0"/>
          </a:p>
        </p:txBody>
      </p:sp>
      <p:sp>
        <p:nvSpPr>
          <p:cNvPr id="45059" name="Content Placeholder 2"/>
          <p:cNvSpPr>
            <a:spLocks noGrp="1"/>
          </p:cNvSpPr>
          <p:nvPr>
            <p:ph idx="1"/>
          </p:nvPr>
        </p:nvSpPr>
        <p:spPr/>
        <p:txBody>
          <a:bodyPr/>
          <a:lstStyle/>
          <a:p>
            <a:pPr eaLnBrk="1" hangingPunct="1"/>
            <a:endParaRPr lang="en-US" smtClean="0"/>
          </a:p>
        </p:txBody>
      </p:sp>
      <p:pic>
        <p:nvPicPr>
          <p:cNvPr id="45060" name="Picture 2"/>
          <p:cNvPicPr>
            <a:picLocks noChangeAspect="1" noChangeArrowheads="1"/>
          </p:cNvPicPr>
          <p:nvPr/>
        </p:nvPicPr>
        <p:blipFill>
          <a:blip r:embed="rId3"/>
          <a:srcRect l="19167" t="21198" r="19583" b="10426"/>
          <a:stretch>
            <a:fillRect/>
          </a:stretch>
        </p:blipFill>
        <p:spPr bwMode="auto">
          <a:xfrm>
            <a:off x="76200" y="381000"/>
            <a:ext cx="8839200" cy="6013450"/>
          </a:xfrm>
          <a:prstGeom prst="rect">
            <a:avLst/>
          </a:prstGeom>
          <a:noFill/>
          <a:ln w="9525">
            <a:noFill/>
            <a:miter lim="800000"/>
            <a:headEnd/>
            <a:tailEnd/>
          </a:ln>
        </p:spPr>
      </p:pic>
      <p:sp>
        <p:nvSpPr>
          <p:cNvPr id="45061" name="Rectangle 4"/>
          <p:cNvSpPr>
            <a:spLocks noChangeArrowheads="1"/>
          </p:cNvSpPr>
          <p:nvPr/>
        </p:nvSpPr>
        <p:spPr bwMode="auto">
          <a:xfrm>
            <a:off x="6400800" y="5181600"/>
            <a:ext cx="3429000" cy="19812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45062" name="TextBox 5"/>
          <p:cNvSpPr txBox="1">
            <a:spLocks noChangeArrowheads="1"/>
          </p:cNvSpPr>
          <p:nvPr/>
        </p:nvSpPr>
        <p:spPr bwMode="auto">
          <a:xfrm>
            <a:off x="228600" y="6477000"/>
            <a:ext cx="8839200" cy="3381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a:solidFill>
                  <a:srgbClr val="000000"/>
                </a:solidFill>
              </a:rPr>
              <a:t>Moghaddam and Yang, Learning Gender with Support Faces, TPAMI 2002.</a:t>
            </a:r>
          </a:p>
        </p:txBody>
      </p:sp>
      <p:sp>
        <p:nvSpPr>
          <p:cNvPr id="2" name="Rectangle 1"/>
          <p:cNvSpPr/>
          <p:nvPr/>
        </p:nvSpPr>
        <p:spPr bwMode="auto">
          <a:xfrm>
            <a:off x="228600" y="4437112"/>
            <a:ext cx="8686800" cy="360040"/>
          </a:xfrm>
          <a:prstGeom prst="rect">
            <a:avLst/>
          </a:prstGeom>
          <a:solidFill>
            <a:srgbClr val="FFFF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179512" y="2708920"/>
            <a:ext cx="8686800" cy="360040"/>
          </a:xfrm>
          <a:prstGeom prst="rect">
            <a:avLst/>
          </a:prstGeom>
          <a:solidFill>
            <a:srgbClr val="FFFF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51520" y="2348880"/>
            <a:ext cx="8686800" cy="360040"/>
          </a:xfrm>
          <a:prstGeom prst="rect">
            <a:avLst/>
          </a:prstGeom>
          <a:solidFill>
            <a:srgbClr val="FFFF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Slide Number Placeholder 9"/>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75</a:t>
            </a:fld>
            <a:endParaRPr lang="en-US">
              <a:solidFill>
                <a:srgbClr val="000000"/>
              </a:solidFill>
            </a:endParaRPr>
          </a:p>
        </p:txBody>
      </p:sp>
    </p:spTree>
    <p:extLst>
      <p:ext uri="{BB962C8B-B14F-4D97-AF65-F5344CB8AC3E}">
        <p14:creationId xmlns:p14="http://schemas.microsoft.com/office/powerpoint/2010/main" val="15722284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sz="4000" smtClean="0"/>
              <a:t>Gender perception experiment:</a:t>
            </a:r>
            <a:br>
              <a:rPr lang="en-US" sz="4000" smtClean="0"/>
            </a:br>
            <a:r>
              <a:rPr lang="en-US" sz="4000" smtClean="0"/>
              <a:t>How well can humans do?</a:t>
            </a:r>
          </a:p>
        </p:txBody>
      </p:sp>
      <p:sp>
        <p:nvSpPr>
          <p:cNvPr id="46083" name="Content Placeholder 2"/>
          <p:cNvSpPr>
            <a:spLocks noGrp="1"/>
          </p:cNvSpPr>
          <p:nvPr>
            <p:ph idx="1"/>
          </p:nvPr>
        </p:nvSpPr>
        <p:spPr/>
        <p:txBody>
          <a:bodyPr/>
          <a:lstStyle/>
          <a:p>
            <a:pPr eaLnBrk="1" hangingPunct="1"/>
            <a:r>
              <a:rPr lang="en-US" sz="2800" dirty="0" smtClean="0"/>
              <a:t>Subjects: </a:t>
            </a:r>
          </a:p>
          <a:p>
            <a:pPr lvl="1" eaLnBrk="1" hangingPunct="1"/>
            <a:r>
              <a:rPr lang="en-US" dirty="0" smtClean="0"/>
              <a:t>30 people (22 male, 8 female)</a:t>
            </a:r>
          </a:p>
          <a:p>
            <a:pPr lvl="1" eaLnBrk="1" hangingPunct="1"/>
            <a:r>
              <a:rPr lang="en-US" dirty="0" smtClean="0"/>
              <a:t>Ages mid-20’s to mid-40’s</a:t>
            </a:r>
          </a:p>
          <a:p>
            <a:pPr eaLnBrk="1" hangingPunct="1"/>
            <a:r>
              <a:rPr lang="en-US" sz="2800" dirty="0" smtClean="0"/>
              <a:t>Test data:</a:t>
            </a:r>
          </a:p>
          <a:p>
            <a:pPr lvl="1" eaLnBrk="1" hangingPunct="1"/>
            <a:r>
              <a:rPr lang="en-US" dirty="0" smtClean="0"/>
              <a:t>254 face images</a:t>
            </a:r>
          </a:p>
          <a:p>
            <a:pPr lvl="1" eaLnBrk="1" hangingPunct="1"/>
            <a:r>
              <a:rPr lang="en-US" dirty="0" smtClean="0"/>
              <a:t>Low res </a:t>
            </a:r>
            <a:endParaRPr lang="en-US" dirty="0"/>
          </a:p>
          <a:p>
            <a:pPr lvl="1" eaLnBrk="1" hangingPunct="1"/>
            <a:r>
              <a:rPr lang="en-US" dirty="0" smtClean="0"/>
              <a:t>High res</a:t>
            </a:r>
          </a:p>
          <a:p>
            <a:pPr eaLnBrk="1" hangingPunct="1"/>
            <a:r>
              <a:rPr lang="en-US" sz="2800" dirty="0" smtClean="0"/>
              <a:t>Task</a:t>
            </a:r>
            <a:r>
              <a:rPr lang="en-US" sz="2800" dirty="0" smtClean="0"/>
              <a:t>:</a:t>
            </a:r>
          </a:p>
          <a:p>
            <a:pPr lvl="1" eaLnBrk="1" hangingPunct="1"/>
            <a:r>
              <a:rPr lang="en-US" dirty="0" smtClean="0"/>
              <a:t>Classify as male or female, forced choice</a:t>
            </a:r>
          </a:p>
          <a:p>
            <a:pPr lvl="1" eaLnBrk="1" hangingPunct="1"/>
            <a:r>
              <a:rPr lang="en-US" dirty="0" smtClean="0"/>
              <a:t>No time limit</a:t>
            </a:r>
          </a:p>
          <a:p>
            <a:pPr lvl="1" eaLnBrk="1" hangingPunct="1"/>
            <a:endParaRPr lang="en-US" dirty="0" smtClean="0"/>
          </a:p>
          <a:p>
            <a:pPr lvl="1" eaLnBrk="1" hangingPunct="1"/>
            <a:endParaRPr lang="en-US" dirty="0" smtClean="0"/>
          </a:p>
          <a:p>
            <a:pPr eaLnBrk="1" hangingPunct="1">
              <a:buFontTx/>
              <a:buNone/>
            </a:pPr>
            <a:endParaRPr lang="en-US" sz="2800" dirty="0" smtClean="0"/>
          </a:p>
        </p:txBody>
      </p:sp>
      <p:sp>
        <p:nvSpPr>
          <p:cNvPr id="46084" name="TextBox 3"/>
          <p:cNvSpPr txBox="1">
            <a:spLocks noChangeArrowheads="1"/>
          </p:cNvSpPr>
          <p:nvPr/>
        </p:nvSpPr>
        <p:spPr bwMode="auto">
          <a:xfrm>
            <a:off x="76200" y="6583363"/>
            <a:ext cx="8839200" cy="274637"/>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a:solidFill>
                  <a:srgbClr val="000000"/>
                </a:solidFill>
              </a:rPr>
              <a:t>Moghaddam and Yang, Face &amp; Gesture 2000.</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76</a:t>
            </a:fld>
            <a:endParaRPr lang="en-US">
              <a:solidFill>
                <a:srgbClr val="000000"/>
              </a:solidFill>
            </a:endParaRPr>
          </a:p>
        </p:txBody>
      </p:sp>
    </p:spTree>
    <p:extLst>
      <p:ext uri="{BB962C8B-B14F-4D97-AF65-F5344CB8AC3E}">
        <p14:creationId xmlns:p14="http://schemas.microsoft.com/office/powerpoint/2010/main" val="31019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08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endParaRPr lang="en-US" smtClean="0"/>
          </a:p>
        </p:txBody>
      </p:sp>
      <p:sp>
        <p:nvSpPr>
          <p:cNvPr id="47107" name="Content Placeholder 2"/>
          <p:cNvSpPr>
            <a:spLocks noGrp="1"/>
          </p:cNvSpPr>
          <p:nvPr>
            <p:ph idx="1"/>
          </p:nvPr>
        </p:nvSpPr>
        <p:spPr/>
        <p:txBody>
          <a:bodyPr/>
          <a:lstStyle/>
          <a:p>
            <a:pPr eaLnBrk="1" hangingPunct="1"/>
            <a:endParaRPr lang="en-US" smtClean="0"/>
          </a:p>
        </p:txBody>
      </p:sp>
      <p:pic>
        <p:nvPicPr>
          <p:cNvPr id="47108" name="Picture 2"/>
          <p:cNvPicPr>
            <a:picLocks noChangeAspect="1" noChangeArrowheads="1"/>
          </p:cNvPicPr>
          <p:nvPr/>
        </p:nvPicPr>
        <p:blipFill>
          <a:blip r:embed="rId3"/>
          <a:srcRect l="23334" t="18462" r="19167" b="14529"/>
          <a:stretch>
            <a:fillRect/>
          </a:stretch>
        </p:blipFill>
        <p:spPr bwMode="auto">
          <a:xfrm>
            <a:off x="304800" y="228600"/>
            <a:ext cx="8534400" cy="6059488"/>
          </a:xfrm>
          <a:prstGeom prst="rect">
            <a:avLst/>
          </a:prstGeom>
          <a:noFill/>
          <a:ln w="9525">
            <a:noFill/>
            <a:miter lim="800000"/>
            <a:headEnd/>
            <a:tailEnd/>
          </a:ln>
        </p:spPr>
      </p:pic>
      <p:sp>
        <p:nvSpPr>
          <p:cNvPr id="47109" name="TextBox 3"/>
          <p:cNvSpPr txBox="1">
            <a:spLocks noChangeArrowheads="1"/>
          </p:cNvSpPr>
          <p:nvPr/>
        </p:nvSpPr>
        <p:spPr bwMode="auto">
          <a:xfrm>
            <a:off x="0" y="6629400"/>
            <a:ext cx="8839200" cy="2746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dirty="0" err="1">
                <a:solidFill>
                  <a:srgbClr val="000000"/>
                </a:solidFill>
              </a:rPr>
              <a:t>Moghaddam</a:t>
            </a:r>
            <a:r>
              <a:rPr lang="en-US" sz="1200" dirty="0">
                <a:solidFill>
                  <a:srgbClr val="000000"/>
                </a:solidFill>
              </a:rPr>
              <a:t> and Yang, Face &amp; Gesture 2000.</a:t>
            </a:r>
          </a:p>
        </p:txBody>
      </p:sp>
      <p:sp>
        <p:nvSpPr>
          <p:cNvPr id="47110" name="Rectangle 7"/>
          <p:cNvSpPr>
            <a:spLocks noChangeArrowheads="1"/>
          </p:cNvSpPr>
          <p:nvPr/>
        </p:nvSpPr>
        <p:spPr bwMode="auto">
          <a:xfrm>
            <a:off x="6019800" y="304800"/>
            <a:ext cx="3657600" cy="4495800"/>
          </a:xfrm>
          <a:prstGeom prst="rect">
            <a:avLst/>
          </a:prstGeom>
          <a:solidFill>
            <a:schemeClr val="bg1"/>
          </a:solidFill>
          <a:ln w="9525">
            <a:no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47111" name="Rectangle 8"/>
          <p:cNvSpPr>
            <a:spLocks noChangeArrowheads="1"/>
          </p:cNvSpPr>
          <p:nvPr/>
        </p:nvSpPr>
        <p:spPr bwMode="auto">
          <a:xfrm rot="5400000">
            <a:off x="2514600" y="-5562600"/>
            <a:ext cx="3657600" cy="10363200"/>
          </a:xfrm>
          <a:prstGeom prst="rect">
            <a:avLst/>
          </a:prstGeom>
          <a:solidFill>
            <a:schemeClr val="bg1"/>
          </a:solidFill>
          <a:ln w="9525">
            <a:no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47112" name="Text Box 10"/>
          <p:cNvSpPr txBox="1">
            <a:spLocks noChangeArrowheads="1"/>
          </p:cNvSpPr>
          <p:nvPr/>
        </p:nvSpPr>
        <p:spPr bwMode="auto">
          <a:xfrm>
            <a:off x="990600" y="-1219200"/>
            <a:ext cx="8153400" cy="366712"/>
          </a:xfrm>
          <a:prstGeom prst="rect">
            <a:avLst/>
          </a:prstGeom>
          <a:noFill/>
          <a:ln w="9525">
            <a:noFill/>
            <a:miter lim="800000"/>
            <a:headEnd/>
            <a:tailEnd/>
          </a:ln>
        </p:spPr>
        <p:txBody>
          <a:bodyPr>
            <a:spAutoFit/>
          </a:bodyPr>
          <a:lstStyle/>
          <a:p>
            <a:pPr eaLnBrk="0" fontAlgn="base" hangingPunct="0">
              <a:spcBef>
                <a:spcPct val="50000"/>
              </a:spcBef>
              <a:spcAft>
                <a:spcPct val="0"/>
              </a:spcAft>
            </a:pPr>
            <a:endParaRPr lang="en-US">
              <a:solidFill>
                <a:srgbClr val="000000"/>
              </a:solidFill>
            </a:endParaRPr>
          </a:p>
        </p:txBody>
      </p:sp>
      <p:sp>
        <p:nvSpPr>
          <p:cNvPr id="47113" name="Title 1"/>
          <p:cNvSpPr>
            <a:spLocks/>
          </p:cNvSpPr>
          <p:nvPr/>
        </p:nvSpPr>
        <p:spPr bwMode="auto">
          <a:xfrm>
            <a:off x="609600" y="0"/>
            <a:ext cx="8229600" cy="1143000"/>
          </a:xfrm>
          <a:prstGeom prst="rect">
            <a:avLst/>
          </a:prstGeom>
          <a:noFill/>
          <a:ln w="9525">
            <a:noFill/>
            <a:miter lim="800000"/>
            <a:headEnd/>
            <a:tailEnd/>
          </a:ln>
        </p:spPr>
        <p:txBody>
          <a:bodyPr anchor="ctr"/>
          <a:lstStyle/>
          <a:p>
            <a:pPr algn="ctr" fontAlgn="base">
              <a:spcBef>
                <a:spcPct val="0"/>
              </a:spcBef>
              <a:spcAft>
                <a:spcPct val="0"/>
              </a:spcAft>
            </a:pPr>
            <a:r>
              <a:rPr lang="en-US" sz="4000">
                <a:solidFill>
                  <a:srgbClr val="000000"/>
                </a:solidFill>
              </a:rPr>
              <a:t>Gender perception experiment:</a:t>
            </a:r>
            <a:br>
              <a:rPr lang="en-US" sz="4000">
                <a:solidFill>
                  <a:srgbClr val="000000"/>
                </a:solidFill>
              </a:rPr>
            </a:br>
            <a:r>
              <a:rPr lang="en-US" sz="4000">
                <a:solidFill>
                  <a:srgbClr val="000000"/>
                </a:solidFill>
              </a:rPr>
              <a:t>How well can humans do?</a:t>
            </a:r>
          </a:p>
        </p:txBody>
      </p:sp>
      <p:sp>
        <p:nvSpPr>
          <p:cNvPr id="47115" name="Text Box 11"/>
          <p:cNvSpPr txBox="1">
            <a:spLocks noChangeArrowheads="1"/>
          </p:cNvSpPr>
          <p:nvPr/>
        </p:nvSpPr>
        <p:spPr bwMode="auto">
          <a:xfrm>
            <a:off x="3048000" y="6096000"/>
            <a:ext cx="1447800" cy="366713"/>
          </a:xfrm>
          <a:prstGeom prst="rect">
            <a:avLst/>
          </a:prstGeom>
          <a:noFill/>
          <a:ln w="9525">
            <a:noFill/>
            <a:miter lim="800000"/>
            <a:headEnd/>
            <a:tailEnd/>
          </a:ln>
          <a:effectLst/>
        </p:spPr>
        <p:txBody>
          <a:bodyPr>
            <a:spAutoFit/>
          </a:bodyPr>
          <a:lstStyle/>
          <a:p>
            <a:pPr eaLnBrk="0" fontAlgn="base" hangingPunct="0">
              <a:spcBef>
                <a:spcPct val="50000"/>
              </a:spcBef>
              <a:spcAft>
                <a:spcPct val="0"/>
              </a:spcAft>
            </a:pPr>
            <a:r>
              <a:rPr lang="en-US">
                <a:solidFill>
                  <a:srgbClr val="000000"/>
                </a:solidFill>
              </a:rPr>
              <a:t>Error</a:t>
            </a:r>
          </a:p>
        </p:txBody>
      </p:sp>
      <p:sp>
        <p:nvSpPr>
          <p:cNvPr id="47116" name="Text Box 12"/>
          <p:cNvSpPr txBox="1">
            <a:spLocks noChangeArrowheads="1"/>
          </p:cNvSpPr>
          <p:nvPr/>
        </p:nvSpPr>
        <p:spPr bwMode="auto">
          <a:xfrm>
            <a:off x="4876800" y="6096000"/>
            <a:ext cx="1447800" cy="366713"/>
          </a:xfrm>
          <a:prstGeom prst="rect">
            <a:avLst/>
          </a:prstGeom>
          <a:noFill/>
          <a:ln w="9525">
            <a:noFill/>
            <a:miter lim="800000"/>
            <a:headEnd/>
            <a:tailEnd/>
          </a:ln>
          <a:effectLst/>
        </p:spPr>
        <p:txBody>
          <a:bodyPr>
            <a:spAutoFit/>
          </a:bodyPr>
          <a:lstStyle/>
          <a:p>
            <a:pPr eaLnBrk="0" fontAlgn="base" hangingPunct="0">
              <a:spcBef>
                <a:spcPct val="50000"/>
              </a:spcBef>
              <a:spcAft>
                <a:spcPct val="0"/>
              </a:spcAft>
            </a:pPr>
            <a:r>
              <a:rPr lang="en-US">
                <a:solidFill>
                  <a:srgbClr val="000000"/>
                </a:solidFill>
              </a:rPr>
              <a:t>Error</a:t>
            </a:r>
          </a:p>
        </p:txBody>
      </p:sp>
      <p:sp>
        <p:nvSpPr>
          <p:cNvPr id="12" name="Slide Number Placeholder 11"/>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77</a:t>
            </a:fld>
            <a:endParaRPr lang="en-US">
              <a:solidFill>
                <a:srgbClr val="000000"/>
              </a:solidFill>
            </a:endParaRPr>
          </a:p>
        </p:txBody>
      </p:sp>
      <p:sp>
        <p:nvSpPr>
          <p:cNvPr id="2" name="Rectangle 1"/>
          <p:cNvSpPr/>
          <p:nvPr/>
        </p:nvSpPr>
        <p:spPr bwMode="auto">
          <a:xfrm>
            <a:off x="6480212" y="5049180"/>
            <a:ext cx="2016224" cy="7920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a:p>
        </p:txBody>
      </p:sp>
    </p:spTree>
    <p:extLst>
      <p:ext uri="{BB962C8B-B14F-4D97-AF65-F5344CB8AC3E}">
        <p14:creationId xmlns:p14="http://schemas.microsoft.com/office/powerpoint/2010/main" val="35064718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mtClean="0"/>
              <a:t>Human vs. Machine</a:t>
            </a:r>
          </a:p>
        </p:txBody>
      </p:sp>
      <p:sp>
        <p:nvSpPr>
          <p:cNvPr id="48131" name="Content Placeholder 2"/>
          <p:cNvSpPr>
            <a:spLocks noGrp="1"/>
          </p:cNvSpPr>
          <p:nvPr>
            <p:ph idx="1"/>
          </p:nvPr>
        </p:nvSpPr>
        <p:spPr>
          <a:xfrm>
            <a:off x="5715000" y="1874837"/>
            <a:ext cx="3200400" cy="4525963"/>
          </a:xfrm>
        </p:spPr>
        <p:txBody>
          <a:bodyPr/>
          <a:lstStyle/>
          <a:p>
            <a:pPr eaLnBrk="1" hangingPunct="1"/>
            <a:r>
              <a:rPr lang="en-US" sz="2800" dirty="0" smtClean="0"/>
              <a:t>SVMs performed better than any single human test subject, at either resolution</a:t>
            </a:r>
          </a:p>
        </p:txBody>
      </p:sp>
      <p:pic>
        <p:nvPicPr>
          <p:cNvPr id="48132" name="Picture 2"/>
          <p:cNvPicPr>
            <a:picLocks noChangeAspect="1" noChangeArrowheads="1"/>
          </p:cNvPicPr>
          <p:nvPr/>
        </p:nvPicPr>
        <p:blipFill>
          <a:blip r:embed="rId3"/>
          <a:srcRect l="58749" t="53333" r="13750" b="3590"/>
          <a:stretch>
            <a:fillRect/>
          </a:stretch>
        </p:blipFill>
        <p:spPr bwMode="auto">
          <a:xfrm>
            <a:off x="609600" y="1447800"/>
            <a:ext cx="5029200" cy="48006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78</a:t>
            </a:fld>
            <a:endParaRPr lang="en-US">
              <a:solidFill>
                <a:srgbClr val="000000"/>
              </a:solidFill>
            </a:endParaRPr>
          </a:p>
        </p:txBody>
      </p:sp>
    </p:spTree>
    <p:extLst>
      <p:ext uri="{BB962C8B-B14F-4D97-AF65-F5344CB8AC3E}">
        <p14:creationId xmlns:p14="http://schemas.microsoft.com/office/powerpoint/2010/main" val="59419214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smtClean="0"/>
              <a:t>Hardest examples for humans</a:t>
            </a:r>
          </a:p>
        </p:txBody>
      </p:sp>
      <p:sp>
        <p:nvSpPr>
          <p:cNvPr id="49155" name="Content Placeholder 2"/>
          <p:cNvSpPr>
            <a:spLocks noGrp="1"/>
          </p:cNvSpPr>
          <p:nvPr>
            <p:ph idx="1"/>
          </p:nvPr>
        </p:nvSpPr>
        <p:spPr/>
        <p:txBody>
          <a:bodyPr/>
          <a:lstStyle/>
          <a:p>
            <a:pPr eaLnBrk="1" hangingPunct="1"/>
            <a:endParaRPr lang="en-US" smtClean="0"/>
          </a:p>
        </p:txBody>
      </p:sp>
      <p:sp>
        <p:nvSpPr>
          <p:cNvPr id="49156" name="TextBox 3"/>
          <p:cNvSpPr txBox="1">
            <a:spLocks noChangeArrowheads="1"/>
          </p:cNvSpPr>
          <p:nvPr/>
        </p:nvSpPr>
        <p:spPr bwMode="auto">
          <a:xfrm>
            <a:off x="228600" y="6477000"/>
            <a:ext cx="8839200" cy="3381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a:solidFill>
                  <a:srgbClr val="000000"/>
                </a:solidFill>
              </a:rPr>
              <a:t>Moghaddam and Yang, Face &amp; Gesture 2000.</a:t>
            </a:r>
          </a:p>
        </p:txBody>
      </p:sp>
      <p:pic>
        <p:nvPicPr>
          <p:cNvPr id="49157" name="Picture 2"/>
          <p:cNvPicPr>
            <a:picLocks noChangeAspect="1" noChangeArrowheads="1"/>
          </p:cNvPicPr>
          <p:nvPr/>
        </p:nvPicPr>
        <p:blipFill>
          <a:blip r:embed="rId3"/>
          <a:srcRect l="23750" t="41574" r="22501" b="11795"/>
          <a:stretch>
            <a:fillRect/>
          </a:stretch>
        </p:blipFill>
        <p:spPr bwMode="auto">
          <a:xfrm>
            <a:off x="304800" y="1676400"/>
            <a:ext cx="8382000" cy="4430713"/>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79</a:t>
            </a:fld>
            <a:endParaRPr lang="en-US">
              <a:solidFill>
                <a:srgbClr val="000000"/>
              </a:solidFill>
            </a:endParaRPr>
          </a:p>
        </p:txBody>
      </p:sp>
      <p:sp>
        <p:nvSpPr>
          <p:cNvPr id="8" name="Rectangle 7"/>
          <p:cNvSpPr/>
          <p:nvPr/>
        </p:nvSpPr>
        <p:spPr bwMode="auto">
          <a:xfrm>
            <a:off x="4572000" y="5029200"/>
            <a:ext cx="468052" cy="1295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9" name="Rectangle 8"/>
          <p:cNvSpPr/>
          <p:nvPr/>
        </p:nvSpPr>
        <p:spPr bwMode="auto">
          <a:xfrm>
            <a:off x="5076056" y="4929982"/>
            <a:ext cx="613426" cy="1295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0" name="Rectangle 9"/>
          <p:cNvSpPr/>
          <p:nvPr/>
        </p:nvSpPr>
        <p:spPr bwMode="auto">
          <a:xfrm>
            <a:off x="5763952" y="5006182"/>
            <a:ext cx="555222" cy="1295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1" name="Rectangle 10"/>
          <p:cNvSpPr/>
          <p:nvPr/>
        </p:nvSpPr>
        <p:spPr bwMode="auto">
          <a:xfrm>
            <a:off x="6319174" y="5043488"/>
            <a:ext cx="542522" cy="1295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2" name="Rectangle 11"/>
          <p:cNvSpPr/>
          <p:nvPr/>
        </p:nvSpPr>
        <p:spPr bwMode="auto">
          <a:xfrm>
            <a:off x="6861696" y="5068095"/>
            <a:ext cx="468052" cy="1295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Tree>
    <p:extLst>
      <p:ext uri="{BB962C8B-B14F-4D97-AF65-F5344CB8AC3E}">
        <p14:creationId xmlns:p14="http://schemas.microsoft.com/office/powerpoint/2010/main" val="226135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636"/>
            <a:ext cx="8229600" cy="1143000"/>
          </a:xfrm>
        </p:spPr>
        <p:txBody>
          <a:bodyPr>
            <a:normAutofit/>
          </a:bodyPr>
          <a:lstStyle/>
          <a:p>
            <a:r>
              <a:rPr lang="en-US" sz="3800" dirty="0" smtClean="0">
                <a:latin typeface="Arial" pitchFamily="34" charset="0"/>
                <a:cs typeface="Arial" pitchFamily="34" charset="0"/>
              </a:rPr>
              <a:t>Viola-Jones detector: summary</a:t>
            </a:r>
            <a:endParaRPr lang="en-US" sz="3800" dirty="0">
              <a:latin typeface="Arial" pitchFamily="34" charset="0"/>
              <a:cs typeface="Arial" pitchFamily="34" charset="0"/>
            </a:endParaRPr>
          </a:p>
        </p:txBody>
      </p:sp>
      <p:sp>
        <p:nvSpPr>
          <p:cNvPr id="65" name="Rectangle 3"/>
          <p:cNvSpPr txBox="1">
            <a:spLocks noChangeArrowheads="1"/>
          </p:cNvSpPr>
          <p:nvPr/>
        </p:nvSpPr>
        <p:spPr bwMode="auto">
          <a:xfrm>
            <a:off x="467544" y="16335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b="0" i="0" u="none" strike="noStrike" kern="0" cap="none" spc="0" normalizeH="0" baseline="0" noProof="0" dirty="0" smtClean="0">
                <a:ln>
                  <a:noFill/>
                </a:ln>
                <a:solidFill>
                  <a:srgbClr val="000000"/>
                </a:solidFill>
                <a:effectLst/>
                <a:uLnTx/>
                <a:uFillTx/>
                <a:latin typeface="Arial" pitchFamily="34" charset="0"/>
                <a:cs typeface="Arial" pitchFamily="34" charset="0"/>
              </a:rPr>
              <a:t>A seminal approach to real-time object detection </a:t>
            </a: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b="0" i="0" u="none" strike="noStrike" kern="0" cap="none" spc="0" normalizeH="0" baseline="0" noProof="0" dirty="0" smtClean="0">
                <a:ln>
                  <a:noFill/>
                </a:ln>
                <a:solidFill>
                  <a:srgbClr val="000000"/>
                </a:solidFill>
                <a:effectLst/>
                <a:uLnTx/>
                <a:uFillTx/>
                <a:latin typeface="Arial" pitchFamily="34" charset="0"/>
                <a:cs typeface="Arial" pitchFamily="34" charset="0"/>
              </a:rPr>
              <a:t>Training is slow, but detection is very fast</a:t>
            </a: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b="0" i="0" u="none" strike="noStrike" kern="0" cap="none" spc="0" normalizeH="0" baseline="0" noProof="0" dirty="0" smtClean="0">
                <a:ln>
                  <a:noFill/>
                </a:ln>
                <a:solidFill>
                  <a:srgbClr val="000000"/>
                </a:solidFill>
                <a:effectLst/>
                <a:uLnTx/>
                <a:uFillTx/>
                <a:latin typeface="Arial" pitchFamily="34" charset="0"/>
                <a:cs typeface="Arial" pitchFamily="34" charset="0"/>
              </a:rPr>
              <a:t>Key ideas</a:t>
            </a:r>
          </a:p>
          <a:p>
            <a:pPr marL="742950" marR="0" lvl="1" indent="-285750" algn="l" defTabSz="914400" rtl="0" eaLnBrk="0" fontAlgn="base" latinLnBrk="0" hangingPunct="0">
              <a:lnSpc>
                <a:spcPct val="100000"/>
              </a:lnSpc>
              <a:spcBef>
                <a:spcPct val="20000"/>
              </a:spcBef>
              <a:spcAft>
                <a:spcPct val="0"/>
              </a:spcAft>
              <a:buClr>
                <a:srgbClr val="000099"/>
              </a:buClr>
              <a:buSzPct val="50000"/>
              <a:buFont typeface="Wingdings" pitchFamily="2" charset="2"/>
              <a:buChar char="Ø"/>
              <a:tabLst/>
              <a:defRPr/>
            </a:pPr>
            <a:r>
              <a:rPr kumimoji="1" lang="en-US" sz="2400" b="0" i="1" u="none" strike="noStrike" kern="0" cap="none" spc="0" normalizeH="0" baseline="0" noProof="0" dirty="0" smtClean="0">
                <a:ln>
                  <a:noFill/>
                </a:ln>
                <a:solidFill>
                  <a:srgbClr val="000000"/>
                </a:solidFill>
                <a:effectLst/>
                <a:uLnTx/>
                <a:uFillTx/>
                <a:latin typeface="Arial" pitchFamily="34" charset="0"/>
                <a:cs typeface="Arial" pitchFamily="34" charset="0"/>
              </a:rPr>
              <a:t>Integral images</a:t>
            </a:r>
            <a:r>
              <a:rPr kumimoji="1" lang="en-US" sz="2400" b="0" i="0" u="none" strike="noStrike" kern="0" cap="none" spc="0" normalizeH="0" baseline="0" noProof="0" dirty="0" smtClean="0">
                <a:ln>
                  <a:noFill/>
                </a:ln>
                <a:solidFill>
                  <a:srgbClr val="000000"/>
                </a:solidFill>
                <a:effectLst/>
                <a:uLnTx/>
                <a:uFillTx/>
                <a:latin typeface="Arial" pitchFamily="34" charset="0"/>
                <a:cs typeface="Arial" pitchFamily="34" charset="0"/>
              </a:rPr>
              <a:t> for fast feature evaluation</a:t>
            </a:r>
          </a:p>
          <a:p>
            <a:pPr marL="742950" marR="0" lvl="1" indent="-285750" algn="l" defTabSz="914400" rtl="0" eaLnBrk="0" fontAlgn="base" latinLnBrk="0" hangingPunct="0">
              <a:lnSpc>
                <a:spcPct val="100000"/>
              </a:lnSpc>
              <a:spcBef>
                <a:spcPct val="20000"/>
              </a:spcBef>
              <a:spcAft>
                <a:spcPct val="0"/>
              </a:spcAft>
              <a:buClr>
                <a:srgbClr val="000099"/>
              </a:buClr>
              <a:buSzPct val="50000"/>
              <a:buFont typeface="Wingdings" pitchFamily="2" charset="2"/>
              <a:buChar char="Ø"/>
              <a:tabLst/>
              <a:defRPr/>
            </a:pPr>
            <a:r>
              <a:rPr kumimoji="1" lang="en-US" sz="2400" b="0" i="1" u="none" strike="noStrike" kern="0" cap="none" spc="0" normalizeH="0" baseline="0" noProof="0" dirty="0" smtClean="0">
                <a:ln>
                  <a:noFill/>
                </a:ln>
                <a:solidFill>
                  <a:srgbClr val="000000"/>
                </a:solidFill>
                <a:effectLst/>
                <a:uLnTx/>
                <a:uFillTx/>
                <a:latin typeface="Arial" pitchFamily="34" charset="0"/>
                <a:cs typeface="Arial" pitchFamily="34" charset="0"/>
              </a:rPr>
              <a:t>Boosting</a:t>
            </a:r>
            <a:r>
              <a:rPr kumimoji="1" lang="en-US" sz="2400" b="0" i="0" u="none" strike="noStrike" kern="0" cap="none" spc="0" normalizeH="0" baseline="0" noProof="0" dirty="0" smtClean="0">
                <a:ln>
                  <a:noFill/>
                </a:ln>
                <a:solidFill>
                  <a:srgbClr val="000000"/>
                </a:solidFill>
                <a:effectLst/>
                <a:uLnTx/>
                <a:uFillTx/>
                <a:latin typeface="Arial" pitchFamily="34" charset="0"/>
                <a:cs typeface="Arial" pitchFamily="34" charset="0"/>
              </a:rPr>
              <a:t> for feature selection</a:t>
            </a: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b="0" i="0" u="none" strike="noStrike" kern="0" cap="none" spc="0" normalizeH="0" baseline="0" noProof="0" dirty="0" smtClean="0">
              <a:ln>
                <a:noFill/>
              </a:ln>
              <a:solidFill>
                <a:srgbClr val="000000"/>
              </a:solidFill>
              <a:effectLst/>
              <a:uLnTx/>
              <a:uFillTx/>
              <a:latin typeface="Arial" pitchFamily="34" charset="0"/>
              <a:cs typeface="Arial" pitchFamily="34" charset="0"/>
            </a:endParaRPr>
          </a:p>
        </p:txBody>
      </p:sp>
      <p:sp>
        <p:nvSpPr>
          <p:cNvPr id="66" name="Rectangle 7"/>
          <p:cNvSpPr>
            <a:spLocks noChangeArrowheads="1"/>
          </p:cNvSpPr>
          <p:nvPr/>
        </p:nvSpPr>
        <p:spPr bwMode="auto">
          <a:xfrm>
            <a:off x="35496" y="5740524"/>
            <a:ext cx="8534400" cy="584775"/>
          </a:xfrm>
          <a:prstGeom prst="rect">
            <a:avLst/>
          </a:prstGeom>
          <a:noFill/>
          <a:ln w="9525">
            <a:no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Arial" pitchFamily="34" charset="0"/>
                <a:cs typeface="Arial" pitchFamily="34" charset="0"/>
              </a:rPr>
              <a:t>P. Viola and M. Jones. </a:t>
            </a:r>
            <a:r>
              <a:rPr kumimoji="0" lang="en-US" sz="1600" i="1" u="none" strike="noStrike" kern="0" cap="none" spc="0" normalizeH="0" baseline="0" noProof="0" dirty="0">
                <a:ln>
                  <a:noFill/>
                </a:ln>
                <a:solidFill>
                  <a:srgbClr val="000000"/>
                </a:solidFill>
                <a:effectLst/>
                <a:uLnTx/>
                <a:uFillTx/>
                <a:latin typeface="Arial" pitchFamily="34" charset="0"/>
                <a:cs typeface="Arial" pitchFamily="34" charset="0"/>
                <a:hlinkClick r:id="rId3"/>
              </a:rPr>
              <a:t>Rapid object detection using a boosted cascade of simple features.</a:t>
            </a:r>
            <a:r>
              <a:rPr kumimoji="0" lang="en-US" sz="1600" i="0" u="none" strike="noStrike" kern="0" cap="none" spc="0" normalizeH="0" baseline="0" noProof="0" dirty="0">
                <a:ln>
                  <a:noFill/>
                </a:ln>
                <a:solidFill>
                  <a:srgbClr val="000000"/>
                </a:solidFill>
                <a:effectLst/>
                <a:uLnTx/>
                <a:uFillTx/>
                <a:latin typeface="Arial" pitchFamily="34" charset="0"/>
                <a:cs typeface="Arial" pitchFamily="34" charset="0"/>
              </a:rPr>
              <a:t> CVPR 2001. </a:t>
            </a:r>
          </a:p>
        </p:txBody>
      </p:sp>
      <p:sp>
        <p:nvSpPr>
          <p:cNvPr id="67" name="Rectangle 7"/>
          <p:cNvSpPr>
            <a:spLocks noChangeArrowheads="1"/>
          </p:cNvSpPr>
          <p:nvPr/>
        </p:nvSpPr>
        <p:spPr bwMode="auto">
          <a:xfrm>
            <a:off x="35496" y="6474822"/>
            <a:ext cx="8534400" cy="338554"/>
          </a:xfrm>
          <a:prstGeom prst="rect">
            <a:avLst/>
          </a:prstGeom>
          <a:noFill/>
          <a:ln w="9525">
            <a:no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rgbClr val="000000"/>
                </a:solidFill>
                <a:effectLst/>
                <a:uLnTx/>
                <a:uFillTx/>
                <a:latin typeface="Arial" pitchFamily="34" charset="0"/>
                <a:cs typeface="Arial" pitchFamily="34" charset="0"/>
              </a:rPr>
              <a:t>P. Viola and M. Jones. </a:t>
            </a:r>
            <a:r>
              <a:rPr kumimoji="0" lang="en-US" sz="1600" i="1" u="none" strike="noStrike" kern="0" cap="none" spc="0" normalizeH="0" baseline="0" noProof="0">
                <a:ln>
                  <a:noFill/>
                </a:ln>
                <a:solidFill>
                  <a:srgbClr val="000000"/>
                </a:solidFill>
                <a:effectLst/>
                <a:uLnTx/>
                <a:uFillTx/>
                <a:latin typeface="Arial" pitchFamily="34" charset="0"/>
                <a:cs typeface="Arial" pitchFamily="34" charset="0"/>
                <a:hlinkClick r:id="rId4"/>
              </a:rPr>
              <a:t>Robust real-time face detection.</a:t>
            </a:r>
            <a:r>
              <a:rPr kumimoji="0" lang="en-US" sz="1600" i="0" u="none" strike="noStrike" kern="0" cap="none" spc="0" normalizeH="0" baseline="0" noProof="0">
                <a:ln>
                  <a:noFill/>
                </a:ln>
                <a:solidFill>
                  <a:srgbClr val="000000"/>
                </a:solidFill>
                <a:effectLst/>
                <a:uLnTx/>
                <a:uFillTx/>
                <a:latin typeface="Arial" pitchFamily="34" charset="0"/>
                <a:cs typeface="Arial" pitchFamily="34" charset="0"/>
              </a:rPr>
              <a:t> IJCV 57(2), 2004. </a:t>
            </a: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8</a:t>
            </a:fld>
            <a:endParaRPr lang="en-US">
              <a:solidFill>
                <a:prstClr val="black">
                  <a:tint val="75000"/>
                </a:prstClr>
              </a:solidFill>
            </a:endParaRPr>
          </a:p>
        </p:txBody>
      </p:sp>
      <p:pic>
        <p:nvPicPr>
          <p:cNvPr id="8" name="Picture 5"/>
          <p:cNvPicPr>
            <a:picLocks noChangeAspect="1" noChangeArrowheads="1"/>
          </p:cNvPicPr>
          <p:nvPr/>
        </p:nvPicPr>
        <p:blipFill>
          <a:blip r:embed="rId5" cstate="print"/>
          <a:srcRect l="16476" t="76900" r="54482" b="13509"/>
          <a:stretch>
            <a:fillRect/>
          </a:stretch>
        </p:blipFill>
        <p:spPr bwMode="auto">
          <a:xfrm>
            <a:off x="5097463" y="4437062"/>
            <a:ext cx="3600450" cy="935038"/>
          </a:xfrm>
          <a:prstGeom prst="rect">
            <a:avLst/>
          </a:prstGeom>
          <a:noFill/>
          <a:ln w="9525">
            <a:noFill/>
            <a:miter lim="800000"/>
            <a:headEnd/>
            <a:tailEnd/>
          </a:ln>
        </p:spPr>
      </p:pic>
      <p:grpSp>
        <p:nvGrpSpPr>
          <p:cNvPr id="9" name="Group 62"/>
          <p:cNvGrpSpPr>
            <a:grpSpLocks/>
          </p:cNvGrpSpPr>
          <p:nvPr/>
        </p:nvGrpSpPr>
        <p:grpSpPr bwMode="auto">
          <a:xfrm>
            <a:off x="762000" y="4724400"/>
            <a:ext cx="4052888" cy="600075"/>
            <a:chOff x="482544" y="2735253"/>
            <a:chExt cx="4052942" cy="600698"/>
          </a:xfrm>
        </p:grpSpPr>
        <p:pic>
          <p:nvPicPr>
            <p:cNvPr id="10" name="Picture 4"/>
            <p:cNvPicPr>
              <a:picLocks noChangeAspect="1" noChangeArrowheads="1"/>
            </p:cNvPicPr>
            <p:nvPr/>
          </p:nvPicPr>
          <p:blipFill>
            <a:blip r:embed="rId6" cstate="print"/>
            <a:srcRect l="40077" t="28741" r="55986" b="68793"/>
            <a:stretch>
              <a:fillRect/>
            </a:stretch>
          </p:blipFill>
          <p:spPr bwMode="auto">
            <a:xfrm>
              <a:off x="4024305" y="2954331"/>
              <a:ext cx="259976" cy="207981"/>
            </a:xfrm>
            <a:prstGeom prst="rect">
              <a:avLst/>
            </a:prstGeom>
            <a:noFill/>
            <a:ln w="9525">
              <a:noFill/>
              <a:miter lim="800000"/>
              <a:headEnd/>
              <a:tailEnd/>
            </a:ln>
          </p:spPr>
        </p:pic>
        <p:pic>
          <p:nvPicPr>
            <p:cNvPr id="11" name="Picture 4"/>
            <p:cNvPicPr>
              <a:picLocks noChangeAspect="1" noChangeArrowheads="1"/>
            </p:cNvPicPr>
            <p:nvPr/>
          </p:nvPicPr>
          <p:blipFill>
            <a:blip r:embed="rId6" cstate="print"/>
            <a:srcRect l="41428" t="23193" r="55421" b="74649"/>
            <a:stretch>
              <a:fillRect/>
            </a:stretch>
          </p:blipFill>
          <p:spPr bwMode="auto">
            <a:xfrm>
              <a:off x="2344707" y="2954331"/>
              <a:ext cx="207981" cy="181983"/>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srcRect l="40077" t="28741" r="55986" b="68793"/>
            <a:stretch>
              <a:fillRect/>
            </a:stretch>
          </p:blipFill>
          <p:spPr bwMode="auto">
            <a:xfrm>
              <a:off x="1870038" y="2943234"/>
              <a:ext cx="259976" cy="207981"/>
            </a:xfrm>
            <a:prstGeom prst="rect">
              <a:avLst/>
            </a:prstGeom>
            <a:noFill/>
            <a:ln w="9525">
              <a:noFill/>
              <a:miter lim="800000"/>
              <a:headEnd/>
              <a:tailEnd/>
            </a:ln>
          </p:spPr>
        </p:pic>
        <p:pic>
          <p:nvPicPr>
            <p:cNvPr id="13" name="Picture 4"/>
            <p:cNvPicPr>
              <a:picLocks noChangeAspect="1" noChangeArrowheads="1"/>
            </p:cNvPicPr>
            <p:nvPr/>
          </p:nvPicPr>
          <p:blipFill>
            <a:blip r:embed="rId6" cstate="print"/>
            <a:srcRect l="40077" t="28741" r="55986" b="68793"/>
            <a:stretch>
              <a:fillRect/>
            </a:stretch>
          </p:blipFill>
          <p:spPr bwMode="auto">
            <a:xfrm>
              <a:off x="3257532" y="2954331"/>
              <a:ext cx="259976" cy="207981"/>
            </a:xfrm>
            <a:prstGeom prst="rect">
              <a:avLst/>
            </a:prstGeom>
            <a:noFill/>
            <a:ln w="9525">
              <a:noFill/>
              <a:miter lim="800000"/>
              <a:headEnd/>
              <a:tailEnd/>
            </a:ln>
          </p:spPr>
        </p:pic>
        <p:pic>
          <p:nvPicPr>
            <p:cNvPr id="14" name="Picture 4"/>
            <p:cNvPicPr>
              <a:picLocks noChangeAspect="1" noChangeArrowheads="1"/>
            </p:cNvPicPr>
            <p:nvPr/>
          </p:nvPicPr>
          <p:blipFill>
            <a:blip r:embed="rId6" cstate="print"/>
            <a:srcRect l="40077" t="28741" r="55986" b="68793"/>
            <a:stretch>
              <a:fillRect/>
            </a:stretch>
          </p:blipFill>
          <p:spPr bwMode="auto">
            <a:xfrm>
              <a:off x="3476610" y="2954331"/>
              <a:ext cx="259976" cy="207981"/>
            </a:xfrm>
            <a:prstGeom prst="rect">
              <a:avLst/>
            </a:prstGeom>
            <a:noFill/>
            <a:ln w="9525">
              <a:noFill/>
              <a:miter lim="800000"/>
              <a:headEnd/>
              <a:tailEnd/>
            </a:ln>
          </p:spPr>
        </p:pic>
        <p:pic>
          <p:nvPicPr>
            <p:cNvPr id="15" name="Picture 4"/>
            <p:cNvPicPr>
              <a:picLocks noChangeAspect="1" noChangeArrowheads="1"/>
            </p:cNvPicPr>
            <p:nvPr/>
          </p:nvPicPr>
          <p:blipFill>
            <a:blip r:embed="rId6" cstate="print"/>
            <a:srcRect l="40865" t="29050" r="55986" b="68793"/>
            <a:stretch>
              <a:fillRect/>
            </a:stretch>
          </p:blipFill>
          <p:spPr bwMode="auto">
            <a:xfrm>
              <a:off x="3805227" y="2979747"/>
              <a:ext cx="207981" cy="181983"/>
            </a:xfrm>
            <a:prstGeom prst="rect">
              <a:avLst/>
            </a:prstGeom>
            <a:noFill/>
            <a:ln w="9525">
              <a:noFill/>
              <a:miter lim="800000"/>
              <a:headEnd/>
              <a:tailEnd/>
            </a:ln>
          </p:spPr>
        </p:pic>
        <p:pic>
          <p:nvPicPr>
            <p:cNvPr id="16" name="Picture 4"/>
            <p:cNvPicPr>
              <a:picLocks noChangeAspect="1" noChangeArrowheads="1"/>
            </p:cNvPicPr>
            <p:nvPr/>
          </p:nvPicPr>
          <p:blipFill>
            <a:blip r:embed="rId6" cstate="print"/>
            <a:srcRect l="41428" t="23193" r="55421" b="74649"/>
            <a:stretch>
              <a:fillRect/>
            </a:stretch>
          </p:blipFill>
          <p:spPr bwMode="auto">
            <a:xfrm>
              <a:off x="1577934" y="2954331"/>
              <a:ext cx="207981" cy="181983"/>
            </a:xfrm>
            <a:prstGeom prst="rect">
              <a:avLst/>
            </a:prstGeom>
            <a:noFill/>
            <a:ln w="9525">
              <a:noFill/>
              <a:miter lim="800000"/>
              <a:headEnd/>
              <a:tailEnd/>
            </a:ln>
          </p:spPr>
        </p:pic>
        <p:pic>
          <p:nvPicPr>
            <p:cNvPr id="17" name="Picture 4"/>
            <p:cNvPicPr>
              <a:picLocks noChangeAspect="1" noChangeArrowheads="1"/>
            </p:cNvPicPr>
            <p:nvPr/>
          </p:nvPicPr>
          <p:blipFill>
            <a:blip r:embed="rId6" cstate="print"/>
            <a:srcRect l="41428" t="23193" r="55421" b="74649"/>
            <a:stretch>
              <a:fillRect/>
            </a:stretch>
          </p:blipFill>
          <p:spPr bwMode="auto">
            <a:xfrm>
              <a:off x="1285830" y="2954331"/>
              <a:ext cx="207981" cy="181983"/>
            </a:xfrm>
            <a:prstGeom prst="rect">
              <a:avLst/>
            </a:prstGeom>
            <a:noFill/>
            <a:ln w="9525">
              <a:noFill/>
              <a:miter lim="800000"/>
              <a:headEnd/>
              <a:tailEnd/>
            </a:ln>
          </p:spPr>
        </p:pic>
        <p:pic>
          <p:nvPicPr>
            <p:cNvPr id="18" name="Picture 4"/>
            <p:cNvPicPr>
              <a:picLocks noChangeAspect="1" noChangeArrowheads="1"/>
            </p:cNvPicPr>
            <p:nvPr/>
          </p:nvPicPr>
          <p:blipFill>
            <a:blip r:embed="rId6" cstate="print"/>
            <a:srcRect l="41428" t="23193" r="55421" b="74649"/>
            <a:stretch>
              <a:fillRect/>
            </a:stretch>
          </p:blipFill>
          <p:spPr bwMode="auto">
            <a:xfrm>
              <a:off x="2855889" y="2954331"/>
              <a:ext cx="207981" cy="181983"/>
            </a:xfrm>
            <a:prstGeom prst="rect">
              <a:avLst/>
            </a:prstGeom>
            <a:noFill/>
            <a:ln w="9525">
              <a:noFill/>
              <a:miter lim="800000"/>
              <a:headEnd/>
              <a:tailEnd/>
            </a:ln>
          </p:spPr>
        </p:pic>
        <p:pic>
          <p:nvPicPr>
            <p:cNvPr id="19" name="Picture 4"/>
            <p:cNvPicPr>
              <a:picLocks noChangeAspect="1" noChangeArrowheads="1"/>
            </p:cNvPicPr>
            <p:nvPr/>
          </p:nvPicPr>
          <p:blipFill>
            <a:blip r:embed="rId7" cstate="print"/>
            <a:srcRect l="20656" t="70761" r="69067" b="16591"/>
            <a:stretch>
              <a:fillRect/>
            </a:stretch>
          </p:blipFill>
          <p:spPr bwMode="auto">
            <a:xfrm>
              <a:off x="482544" y="2735253"/>
              <a:ext cx="620721" cy="600698"/>
            </a:xfrm>
            <a:prstGeom prst="rect">
              <a:avLst/>
            </a:prstGeom>
            <a:noFill/>
            <a:ln w="9525">
              <a:noFill/>
              <a:miter lim="800000"/>
              <a:headEnd/>
              <a:tailEnd/>
            </a:ln>
          </p:spPr>
        </p:pic>
        <p:cxnSp>
          <p:nvCxnSpPr>
            <p:cNvPr id="20" name="Straight Arrow Connector 54"/>
            <p:cNvCxnSpPr>
              <a:cxnSpLocks noChangeShapeType="1"/>
            </p:cNvCxnSpPr>
            <p:nvPr/>
          </p:nvCxnSpPr>
          <p:spPr bwMode="auto">
            <a:xfrm rot="10800000" flipH="1" flipV="1">
              <a:off x="1285829" y="3045322"/>
              <a:ext cx="3249657" cy="18547"/>
            </a:xfrm>
            <a:prstGeom prst="straightConnector1">
              <a:avLst/>
            </a:prstGeom>
            <a:noFill/>
            <a:ln w="12700" cap="sq" algn="ctr">
              <a:solidFill>
                <a:srgbClr val="000000"/>
              </a:solidFill>
              <a:round/>
              <a:headEnd type="none" w="sm" len="sm"/>
              <a:tailEnd type="arrow" w="med" len="med"/>
            </a:ln>
          </p:spPr>
        </p:cxnSp>
      </p:grpSp>
    </p:spTree>
    <p:extLst>
      <p:ext uri="{BB962C8B-B14F-4D97-AF65-F5344CB8AC3E}">
        <p14:creationId xmlns:p14="http://schemas.microsoft.com/office/powerpoint/2010/main" val="62340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if the features are not 2d?</a:t>
            </a:r>
          </a:p>
          <a:p>
            <a:r>
              <a:rPr lang="en-US" dirty="0" smtClean="0"/>
              <a:t>What if the data is not linearly separable?</a:t>
            </a:r>
          </a:p>
          <a:p>
            <a:r>
              <a:rPr lang="en-US" b="1" dirty="0" smtClean="0"/>
              <a:t>What if we have more than just two categories?</a:t>
            </a:r>
            <a:endParaRPr lang="en-US" b="1" dirty="0"/>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3466689092"/>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latin typeface="Arial" pitchFamily="34" charset="0"/>
                <a:cs typeface="Arial" pitchFamily="34" charset="0"/>
              </a:rPr>
              <a:t>Multi-class SVMs</a:t>
            </a:r>
            <a:endParaRPr lang="en-US" dirty="0">
              <a:latin typeface="Arial" pitchFamily="34" charset="0"/>
              <a:cs typeface="Arial" pitchFamily="34" charset="0"/>
            </a:endParaRPr>
          </a:p>
        </p:txBody>
      </p:sp>
      <p:sp>
        <p:nvSpPr>
          <p:cNvPr id="3" name="Content Placeholder 2"/>
          <p:cNvSpPr>
            <a:spLocks noGrp="1"/>
          </p:cNvSpPr>
          <p:nvPr>
            <p:ph idx="1"/>
          </p:nvPr>
        </p:nvSpPr>
        <p:spPr>
          <a:xfrm>
            <a:off x="457200" y="1189037"/>
            <a:ext cx="8229600" cy="4525963"/>
          </a:xfrm>
        </p:spPr>
        <p:txBody>
          <a:bodyPr>
            <a:noAutofit/>
          </a:bodyPr>
          <a:lstStyle/>
          <a:p>
            <a:r>
              <a:rPr lang="en-US" sz="2400" dirty="0" smtClean="0">
                <a:latin typeface="Arial" pitchFamily="34" charset="0"/>
                <a:cs typeface="Arial" pitchFamily="34" charset="0"/>
              </a:rPr>
              <a:t>Achieve multi-class classifier by combining a number of binary classifiers</a:t>
            </a:r>
          </a:p>
          <a:p>
            <a:endParaRPr lang="en-US" sz="1200" dirty="0" smtClean="0">
              <a:latin typeface="Arial" pitchFamily="34" charset="0"/>
              <a:cs typeface="Arial" pitchFamily="34" charset="0"/>
            </a:endParaRPr>
          </a:p>
          <a:p>
            <a:pPr>
              <a:buFontTx/>
              <a:buChar char="•"/>
            </a:pPr>
            <a:r>
              <a:rPr lang="en-US" sz="2400" b="1" u="sng" dirty="0" smtClean="0">
                <a:latin typeface="Arial" pitchFamily="34" charset="0"/>
                <a:cs typeface="Arial" pitchFamily="34" charset="0"/>
              </a:rPr>
              <a:t>One vs. all</a:t>
            </a:r>
          </a:p>
          <a:p>
            <a:pPr lvl="1"/>
            <a:r>
              <a:rPr lang="en-US" sz="2400" dirty="0" smtClean="0">
                <a:latin typeface="Arial" pitchFamily="34" charset="0"/>
                <a:cs typeface="Arial" pitchFamily="34" charset="0"/>
              </a:rPr>
              <a:t>Training: learn an SVM for each class vs. the rest</a:t>
            </a:r>
          </a:p>
          <a:p>
            <a:pPr lvl="1"/>
            <a:r>
              <a:rPr lang="en-US" sz="2400" dirty="0" smtClean="0">
                <a:latin typeface="Arial" pitchFamily="34" charset="0"/>
                <a:cs typeface="Arial" pitchFamily="34" charset="0"/>
              </a:rPr>
              <a:t>Testing: apply each SVM to test example and assign to it the class of the SVM that returns the highest decision value</a:t>
            </a:r>
          </a:p>
          <a:p>
            <a:pPr lvl="1"/>
            <a:endParaRPr lang="en-US" sz="2400" dirty="0" smtClean="0">
              <a:latin typeface="Arial" pitchFamily="34" charset="0"/>
              <a:cs typeface="Arial" pitchFamily="34" charset="0"/>
            </a:endParaRPr>
          </a:p>
          <a:p>
            <a:pPr>
              <a:buFontTx/>
              <a:buChar char="•"/>
            </a:pPr>
            <a:r>
              <a:rPr lang="en-US" sz="2400" b="1" u="sng" dirty="0" smtClean="0">
                <a:latin typeface="Arial" pitchFamily="34" charset="0"/>
                <a:cs typeface="Arial" pitchFamily="34" charset="0"/>
              </a:rPr>
              <a:t>One vs. one</a:t>
            </a:r>
          </a:p>
          <a:p>
            <a:pPr lvl="1"/>
            <a:r>
              <a:rPr lang="en-US" sz="2400" dirty="0" smtClean="0">
                <a:latin typeface="Arial" pitchFamily="34" charset="0"/>
                <a:cs typeface="Arial" pitchFamily="34" charset="0"/>
              </a:rPr>
              <a:t>Training: learn an SVM for each pair of classes</a:t>
            </a:r>
          </a:p>
          <a:p>
            <a:pPr lvl="1"/>
            <a:r>
              <a:rPr lang="en-US" sz="2400" dirty="0" smtClean="0">
                <a:latin typeface="Arial" pitchFamily="34" charset="0"/>
                <a:cs typeface="Arial" pitchFamily="34" charset="0"/>
              </a:rPr>
              <a:t>Testing: each learned SVM “votes” for a class to assign to the test example</a:t>
            </a:r>
          </a:p>
          <a:p>
            <a:endParaRPr lang="en-US" sz="24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246002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p:txBody>
          <a:bodyPr/>
          <a:lstStyle/>
          <a:p>
            <a:r>
              <a:rPr lang="en-US"/>
              <a:t>SVMs: Pros and cons</a:t>
            </a:r>
          </a:p>
        </p:txBody>
      </p:sp>
      <p:sp>
        <p:nvSpPr>
          <p:cNvPr id="993283" name="Rectangle 3"/>
          <p:cNvSpPr>
            <a:spLocks noGrp="1" noChangeArrowheads="1"/>
          </p:cNvSpPr>
          <p:nvPr>
            <p:ph type="body" idx="1"/>
          </p:nvPr>
        </p:nvSpPr>
        <p:spPr>
          <a:xfrm>
            <a:off x="685800" y="914400"/>
            <a:ext cx="7772400" cy="5715000"/>
          </a:xfrm>
        </p:spPr>
        <p:txBody>
          <a:bodyPr/>
          <a:lstStyle/>
          <a:p>
            <a:pPr>
              <a:buFontTx/>
              <a:buChar char="•"/>
            </a:pPr>
            <a:r>
              <a:rPr lang="en-US" dirty="0"/>
              <a:t>Pros</a:t>
            </a:r>
          </a:p>
          <a:p>
            <a:pPr lvl="1"/>
            <a:r>
              <a:rPr lang="en-US" dirty="0"/>
              <a:t>Many publicly available SVM packages:</a:t>
            </a:r>
            <a:br>
              <a:rPr lang="en-US" dirty="0"/>
            </a:br>
            <a:r>
              <a:rPr lang="en-US" dirty="0">
                <a:hlinkClick r:id="rId3"/>
              </a:rPr>
              <a:t>http://</a:t>
            </a:r>
            <a:r>
              <a:rPr lang="en-US" dirty="0" smtClean="0">
                <a:hlinkClick r:id="rId3"/>
              </a:rPr>
              <a:t>www.kernel-machines.org/software</a:t>
            </a:r>
            <a:endParaRPr lang="en-US" dirty="0" smtClean="0"/>
          </a:p>
          <a:p>
            <a:pPr lvl="1"/>
            <a:r>
              <a:rPr lang="en-US" dirty="0" smtClean="0">
                <a:hlinkClick r:id="rId4"/>
              </a:rPr>
              <a:t>http://www.csie.ntu.edu.tw/~cjlin/libsvm/</a:t>
            </a:r>
            <a:endParaRPr lang="en-US" dirty="0"/>
          </a:p>
          <a:p>
            <a:pPr lvl="1"/>
            <a:r>
              <a:rPr lang="en-US" dirty="0"/>
              <a:t>Kernel-based framework is </a:t>
            </a:r>
            <a:r>
              <a:rPr lang="en-US" dirty="0" smtClean="0"/>
              <a:t>powerful</a:t>
            </a:r>
            <a:r>
              <a:rPr lang="en-US" dirty="0"/>
              <a:t>, </a:t>
            </a:r>
            <a:r>
              <a:rPr lang="en-US" dirty="0" smtClean="0"/>
              <a:t>flexible</a:t>
            </a:r>
          </a:p>
          <a:p>
            <a:pPr lvl="1"/>
            <a:r>
              <a:rPr lang="en-US" dirty="0" smtClean="0"/>
              <a:t>Often a sparse set of support vectors – compact at test time</a:t>
            </a:r>
            <a:endParaRPr lang="en-US" dirty="0"/>
          </a:p>
          <a:p>
            <a:pPr lvl="1"/>
            <a:r>
              <a:rPr lang="en-US" dirty="0" smtClean="0"/>
              <a:t>Work </a:t>
            </a:r>
            <a:r>
              <a:rPr lang="en-US" dirty="0"/>
              <a:t>very well in practice, even with very small training sample sizes</a:t>
            </a:r>
            <a:br>
              <a:rPr lang="en-US" dirty="0"/>
            </a:br>
            <a:endParaRPr lang="en-US" sz="1200" dirty="0"/>
          </a:p>
          <a:p>
            <a:pPr>
              <a:buFontTx/>
              <a:buChar char="•"/>
            </a:pPr>
            <a:r>
              <a:rPr lang="en-US" dirty="0"/>
              <a:t>Cons</a:t>
            </a:r>
          </a:p>
          <a:p>
            <a:pPr lvl="1"/>
            <a:r>
              <a:rPr lang="en-US" dirty="0" smtClean="0"/>
              <a:t>Can </a:t>
            </a:r>
            <a:r>
              <a:rPr lang="en-US" dirty="0" smtClean="0"/>
              <a:t>be tricky to select best kernel function for a problem</a:t>
            </a:r>
            <a:endParaRPr lang="en-US" dirty="0"/>
          </a:p>
          <a:p>
            <a:pPr lvl="1"/>
            <a:r>
              <a:rPr lang="en-US" dirty="0"/>
              <a:t>Computation, memory </a:t>
            </a:r>
          </a:p>
          <a:p>
            <a:pPr lvl="2"/>
            <a:r>
              <a:rPr lang="en-US" dirty="0"/>
              <a:t>During training time, must compute matrix of kernel values for every pair of examples</a:t>
            </a:r>
          </a:p>
          <a:p>
            <a:pPr lvl="2"/>
            <a:r>
              <a:rPr lang="en-US" dirty="0"/>
              <a:t>Learning can take a very long time for large-scale problems</a:t>
            </a:r>
          </a:p>
        </p:txBody>
      </p:sp>
      <p:sp>
        <p:nvSpPr>
          <p:cNvPr id="4" name="TextBox 3"/>
          <p:cNvSpPr txBox="1"/>
          <p:nvPr/>
        </p:nvSpPr>
        <p:spPr>
          <a:xfrm>
            <a:off x="6934200" y="6657201"/>
            <a:ext cx="3124200" cy="276999"/>
          </a:xfrm>
          <a:prstGeom prst="rect">
            <a:avLst/>
          </a:prstGeom>
          <a:noFill/>
        </p:spPr>
        <p:txBody>
          <a:bodyPr wrap="square" rtlCol="0">
            <a:spAutoFit/>
          </a:bodyPr>
          <a:lstStyle/>
          <a:p>
            <a:r>
              <a:rPr lang="en-US" sz="1200" dirty="0" smtClean="0">
                <a:solidFill>
                  <a:srgbClr val="000000"/>
                </a:solidFill>
              </a:rPr>
              <a:t>Adapted from Lana </a:t>
            </a:r>
            <a:r>
              <a:rPr lang="en-US" sz="1200" dirty="0" err="1" smtClean="0">
                <a:solidFill>
                  <a:srgbClr val="000000"/>
                </a:solidFill>
              </a:rPr>
              <a:t>Lazebnik</a:t>
            </a:r>
            <a:endParaRPr lang="en-US" sz="1200" dirty="0">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82</a:t>
            </a:fld>
            <a:endParaRPr lang="en-US">
              <a:solidFill>
                <a:srgbClr val="000000"/>
              </a:solidFill>
              <a:cs typeface="Arial" pitchFamily="34" charset="0"/>
            </a:endParaRPr>
          </a:p>
        </p:txBody>
      </p:sp>
    </p:spTree>
    <p:extLst>
      <p:ext uri="{BB962C8B-B14F-4D97-AF65-F5344CB8AC3E}">
        <p14:creationId xmlns:p14="http://schemas.microsoft.com/office/powerpoint/2010/main" val="414315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2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328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9328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328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328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9328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9328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328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9328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32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83" grpId="0" build="p" bldLvl="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3"/>
          <p:cNvSpPr>
            <a:spLocks noGrp="1"/>
          </p:cNvSpPr>
          <p:nvPr>
            <p:ph type="ctrTitle"/>
          </p:nvPr>
        </p:nvSpPr>
        <p:spPr/>
        <p:txBody>
          <a:bodyPr/>
          <a:lstStyle/>
          <a:p>
            <a:pPr algn="ctr"/>
            <a:r>
              <a:rPr lang="en-US" dirty="0" smtClean="0"/>
              <a:t>Questions?</a:t>
            </a:r>
          </a:p>
        </p:txBody>
      </p:sp>
      <p:sp>
        <p:nvSpPr>
          <p:cNvPr id="5" name="Subtitle 4"/>
          <p:cNvSpPr>
            <a:spLocks noGrp="1"/>
          </p:cNvSpPr>
          <p:nvPr>
            <p:ph type="subTitle" idx="1"/>
          </p:nvPr>
        </p:nvSpPr>
        <p:spPr/>
        <p:txBody>
          <a:bodyPr/>
          <a:lstStyle/>
          <a:p>
            <a:r>
              <a:rPr lang="en-US" dirty="0" smtClean="0">
                <a:solidFill>
                  <a:schemeClr val="bg1">
                    <a:lumMod val="50000"/>
                  </a:schemeClr>
                </a:solidFill>
              </a:rPr>
              <a:t>See you Tuesday!</a:t>
            </a:r>
          </a:p>
        </p:txBody>
      </p:sp>
      <p:sp>
        <p:nvSpPr>
          <p:cNvPr id="4" name="Slide Number Placeholder 6"/>
          <p:cNvSpPr>
            <a:spLocks noGrp="1"/>
          </p:cNvSpPr>
          <p:nvPr>
            <p:ph type="sldNum" sz="quarter" idx="12"/>
          </p:nvPr>
        </p:nvSpPr>
        <p:spPr>
          <a:xfrm>
            <a:off x="6553200" y="6245225"/>
            <a:ext cx="2133600" cy="476250"/>
          </a:xfrm>
        </p:spPr>
        <p:txBody>
          <a:bodyPr/>
          <a:lstStyle/>
          <a:p>
            <a:pPr algn="r" rtl="0" fontAlgn="base">
              <a:spcBef>
                <a:spcPct val="0"/>
              </a:spcBef>
              <a:spcAft>
                <a:spcPct val="0"/>
              </a:spcAft>
              <a:defRPr/>
            </a:pPr>
            <a:fld id="{BB6C3202-6032-4398-816A-8AC20E230ECE}" type="slidenum">
              <a:rPr lang="en-US" sz="1400" kern="1200" smtClean="0">
                <a:solidFill>
                  <a:srgbClr val="000000"/>
                </a:solidFill>
                <a:latin typeface="Arial" charset="0"/>
                <a:ea typeface="+mn-ea"/>
                <a:cs typeface="+mn-cs"/>
              </a:rPr>
              <a:pPr algn="r" rtl="0" fontAlgn="base">
                <a:spcBef>
                  <a:spcPct val="0"/>
                </a:spcBef>
                <a:spcAft>
                  <a:spcPct val="0"/>
                </a:spcAft>
                <a:defRPr/>
              </a:pPr>
              <a:t>83</a:t>
            </a:fld>
            <a:endParaRPr lang="en-US" sz="1400" kern="1200" dirty="0">
              <a:solidFill>
                <a:srgbClr val="000000"/>
              </a:solidFill>
              <a:latin typeface="Arial" charset="0"/>
              <a:ea typeface="+mn-ea"/>
              <a:cs typeface="+mn-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636"/>
            <a:ext cx="8229600" cy="1143000"/>
          </a:xfrm>
        </p:spPr>
        <p:txBody>
          <a:bodyPr>
            <a:normAutofit/>
          </a:bodyPr>
          <a:lstStyle/>
          <a:p>
            <a:r>
              <a:rPr lang="en-US" sz="3800" dirty="0" smtClean="0">
                <a:latin typeface="Arial" pitchFamily="34" charset="0"/>
                <a:cs typeface="Arial" pitchFamily="34" charset="0"/>
              </a:rPr>
              <a:t>Viola-Jones detector: summary</a:t>
            </a:r>
            <a:endParaRPr lang="en-US" sz="3800" dirty="0">
              <a:latin typeface="Arial" pitchFamily="34" charset="0"/>
              <a:cs typeface="Arial" pitchFamily="34" charset="0"/>
            </a:endParaRPr>
          </a:p>
        </p:txBody>
      </p:sp>
      <p:sp>
        <p:nvSpPr>
          <p:cNvPr id="65" name="Rectangle 3"/>
          <p:cNvSpPr txBox="1">
            <a:spLocks noChangeArrowheads="1"/>
          </p:cNvSpPr>
          <p:nvPr/>
        </p:nvSpPr>
        <p:spPr bwMode="auto">
          <a:xfrm>
            <a:off x="467544" y="16335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b="0" i="0" u="none" strike="noStrike" kern="0" cap="none" spc="0" normalizeH="0" baseline="0" noProof="0" dirty="0" smtClean="0">
                <a:ln>
                  <a:noFill/>
                </a:ln>
                <a:solidFill>
                  <a:srgbClr val="000000"/>
                </a:solidFill>
                <a:effectLst/>
                <a:uLnTx/>
                <a:uFillTx/>
                <a:latin typeface="Arial" pitchFamily="34" charset="0"/>
                <a:cs typeface="Arial" pitchFamily="34" charset="0"/>
              </a:rPr>
              <a:t>A seminal approach to real-time object detection </a:t>
            </a: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b="0" i="0" u="none" strike="noStrike" kern="0" cap="none" spc="0" normalizeH="0" baseline="0" noProof="0" dirty="0" smtClean="0">
                <a:ln>
                  <a:noFill/>
                </a:ln>
                <a:solidFill>
                  <a:srgbClr val="000000"/>
                </a:solidFill>
                <a:effectLst/>
                <a:uLnTx/>
                <a:uFillTx/>
                <a:latin typeface="Arial" pitchFamily="34" charset="0"/>
                <a:cs typeface="Arial" pitchFamily="34" charset="0"/>
              </a:rPr>
              <a:t>Training is slow, but detection is very fast</a:t>
            </a: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b="0" i="0" u="none" strike="noStrike" kern="0" cap="none" spc="0" normalizeH="0" baseline="0" noProof="0" dirty="0" smtClean="0">
                <a:ln>
                  <a:noFill/>
                </a:ln>
                <a:solidFill>
                  <a:srgbClr val="000000"/>
                </a:solidFill>
                <a:effectLst/>
                <a:uLnTx/>
                <a:uFillTx/>
                <a:latin typeface="Arial" pitchFamily="34" charset="0"/>
                <a:cs typeface="Arial" pitchFamily="34" charset="0"/>
              </a:rPr>
              <a:t>Key ideas</a:t>
            </a:r>
          </a:p>
          <a:p>
            <a:pPr marL="742950" marR="0" lvl="1" indent="-285750" algn="l" defTabSz="914400" rtl="0" eaLnBrk="0" fontAlgn="base" latinLnBrk="0" hangingPunct="0">
              <a:lnSpc>
                <a:spcPct val="100000"/>
              </a:lnSpc>
              <a:spcBef>
                <a:spcPct val="20000"/>
              </a:spcBef>
              <a:spcAft>
                <a:spcPct val="0"/>
              </a:spcAft>
              <a:buClr>
                <a:srgbClr val="000099"/>
              </a:buClr>
              <a:buSzPct val="50000"/>
              <a:buFont typeface="Wingdings" pitchFamily="2" charset="2"/>
              <a:buChar char="Ø"/>
              <a:tabLst/>
              <a:defRPr/>
            </a:pPr>
            <a:r>
              <a:rPr kumimoji="1" lang="en-US" sz="2400" b="0" i="1" u="none" strike="noStrike" kern="0" cap="none" spc="0" normalizeH="0" baseline="0" noProof="0" dirty="0" smtClean="0">
                <a:ln>
                  <a:noFill/>
                </a:ln>
                <a:solidFill>
                  <a:srgbClr val="000000"/>
                </a:solidFill>
                <a:effectLst/>
                <a:uLnTx/>
                <a:uFillTx/>
                <a:latin typeface="Arial" pitchFamily="34" charset="0"/>
                <a:cs typeface="Arial" pitchFamily="34" charset="0"/>
              </a:rPr>
              <a:t>Integral images</a:t>
            </a:r>
            <a:r>
              <a:rPr kumimoji="1" lang="en-US" sz="2400" b="0" i="0" u="none" strike="noStrike" kern="0" cap="none" spc="0" normalizeH="0" baseline="0" noProof="0" dirty="0" smtClean="0">
                <a:ln>
                  <a:noFill/>
                </a:ln>
                <a:solidFill>
                  <a:srgbClr val="000000"/>
                </a:solidFill>
                <a:effectLst/>
                <a:uLnTx/>
                <a:uFillTx/>
                <a:latin typeface="Arial" pitchFamily="34" charset="0"/>
                <a:cs typeface="Arial" pitchFamily="34" charset="0"/>
              </a:rPr>
              <a:t> for fast feature evaluation</a:t>
            </a:r>
          </a:p>
          <a:p>
            <a:pPr marL="742950" marR="0" lvl="1" indent="-285750" algn="l" defTabSz="914400" rtl="0" eaLnBrk="0" fontAlgn="base" latinLnBrk="0" hangingPunct="0">
              <a:lnSpc>
                <a:spcPct val="100000"/>
              </a:lnSpc>
              <a:spcBef>
                <a:spcPct val="20000"/>
              </a:spcBef>
              <a:spcAft>
                <a:spcPct val="0"/>
              </a:spcAft>
              <a:buClr>
                <a:srgbClr val="000099"/>
              </a:buClr>
              <a:buSzPct val="50000"/>
              <a:buFont typeface="Wingdings" pitchFamily="2" charset="2"/>
              <a:buChar char="Ø"/>
              <a:tabLst/>
              <a:defRPr/>
            </a:pPr>
            <a:r>
              <a:rPr kumimoji="1" lang="en-US" sz="2400" b="0" i="1" u="none" strike="noStrike" kern="0" cap="none" spc="0" normalizeH="0" baseline="0" noProof="0" dirty="0" smtClean="0">
                <a:ln>
                  <a:noFill/>
                </a:ln>
                <a:solidFill>
                  <a:srgbClr val="000000"/>
                </a:solidFill>
                <a:effectLst/>
                <a:uLnTx/>
                <a:uFillTx/>
                <a:latin typeface="Arial" pitchFamily="34" charset="0"/>
                <a:cs typeface="Arial" pitchFamily="34" charset="0"/>
              </a:rPr>
              <a:t>Boosting</a:t>
            </a:r>
            <a:r>
              <a:rPr kumimoji="1" lang="en-US" sz="2400" b="0" i="0" u="none" strike="noStrike" kern="0" cap="none" spc="0" normalizeH="0" baseline="0" noProof="0" dirty="0" smtClean="0">
                <a:ln>
                  <a:noFill/>
                </a:ln>
                <a:solidFill>
                  <a:srgbClr val="000000"/>
                </a:solidFill>
                <a:effectLst/>
                <a:uLnTx/>
                <a:uFillTx/>
                <a:latin typeface="Arial" pitchFamily="34" charset="0"/>
                <a:cs typeface="Arial" pitchFamily="34" charset="0"/>
              </a:rPr>
              <a:t> for feature selection</a:t>
            </a:r>
          </a:p>
          <a:p>
            <a:pPr marL="742950" marR="0" lvl="1" indent="-285750" algn="l" defTabSz="914400" rtl="0" eaLnBrk="0" fontAlgn="base" latinLnBrk="0" hangingPunct="0">
              <a:lnSpc>
                <a:spcPct val="100000"/>
              </a:lnSpc>
              <a:spcBef>
                <a:spcPct val="20000"/>
              </a:spcBef>
              <a:spcAft>
                <a:spcPct val="0"/>
              </a:spcAft>
              <a:buClr>
                <a:srgbClr val="000099"/>
              </a:buClr>
              <a:buSzPct val="50000"/>
              <a:buFont typeface="Wingdings" pitchFamily="2" charset="2"/>
              <a:buChar char="Ø"/>
              <a:tabLst/>
              <a:defRPr/>
            </a:pPr>
            <a:r>
              <a:rPr kumimoji="1" lang="en-US" sz="2400" b="0" i="1" u="none" strike="noStrike" kern="0" cap="none" spc="0" normalizeH="0" baseline="0" noProof="0" dirty="0" err="1" smtClean="0">
                <a:ln>
                  <a:noFill/>
                </a:ln>
                <a:solidFill>
                  <a:srgbClr val="000000"/>
                </a:solidFill>
                <a:effectLst/>
                <a:uLnTx/>
                <a:uFillTx/>
                <a:latin typeface="Arial" pitchFamily="34" charset="0"/>
                <a:cs typeface="Arial" pitchFamily="34" charset="0"/>
              </a:rPr>
              <a:t>Attentional</a:t>
            </a:r>
            <a:r>
              <a:rPr kumimoji="1" lang="en-US" sz="2400" b="0" i="1" u="none" strike="noStrike" kern="0" cap="none" spc="0" normalizeH="0" baseline="0" noProof="0" dirty="0" smtClean="0">
                <a:ln>
                  <a:noFill/>
                </a:ln>
                <a:solidFill>
                  <a:srgbClr val="000000"/>
                </a:solidFill>
                <a:effectLst/>
                <a:uLnTx/>
                <a:uFillTx/>
                <a:latin typeface="Arial" pitchFamily="34" charset="0"/>
                <a:cs typeface="Arial" pitchFamily="34" charset="0"/>
              </a:rPr>
              <a:t> cascade</a:t>
            </a:r>
            <a:r>
              <a:rPr kumimoji="1" lang="en-US" sz="2400" b="0" i="0" u="none" strike="noStrike" kern="0" cap="none" spc="0" normalizeH="0" baseline="0" noProof="0" dirty="0" smtClean="0">
                <a:ln>
                  <a:noFill/>
                </a:ln>
                <a:solidFill>
                  <a:srgbClr val="000000"/>
                </a:solidFill>
                <a:effectLst/>
                <a:uLnTx/>
                <a:uFillTx/>
                <a:latin typeface="Arial" pitchFamily="34" charset="0"/>
                <a:cs typeface="Arial" pitchFamily="34" charset="0"/>
              </a:rPr>
              <a:t> of classifiers for fast rejection of non-face windows</a:t>
            </a: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b="0" i="0" u="none" strike="noStrike" kern="0" cap="none" spc="0" normalizeH="0" baseline="0" noProof="0" dirty="0" smtClean="0">
              <a:ln>
                <a:noFill/>
              </a:ln>
              <a:solidFill>
                <a:srgbClr val="000000"/>
              </a:solidFill>
              <a:effectLst/>
              <a:uLnTx/>
              <a:uFillTx/>
              <a:latin typeface="Arial" pitchFamily="34" charset="0"/>
              <a:cs typeface="Arial" pitchFamily="34" charset="0"/>
            </a:endParaRPr>
          </a:p>
        </p:txBody>
      </p:sp>
      <p:sp>
        <p:nvSpPr>
          <p:cNvPr id="66" name="Rectangle 7"/>
          <p:cNvSpPr>
            <a:spLocks noChangeArrowheads="1"/>
          </p:cNvSpPr>
          <p:nvPr/>
        </p:nvSpPr>
        <p:spPr bwMode="auto">
          <a:xfrm>
            <a:off x="35496" y="5740524"/>
            <a:ext cx="8534400" cy="584775"/>
          </a:xfrm>
          <a:prstGeom prst="rect">
            <a:avLst/>
          </a:prstGeom>
          <a:noFill/>
          <a:ln w="9525">
            <a:no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Arial" pitchFamily="34" charset="0"/>
                <a:cs typeface="Arial" pitchFamily="34" charset="0"/>
              </a:rPr>
              <a:t>P. Viola and M. Jones. </a:t>
            </a:r>
            <a:r>
              <a:rPr kumimoji="0" lang="en-US" sz="1600" i="1" u="none" strike="noStrike" kern="0" cap="none" spc="0" normalizeH="0" baseline="0" noProof="0" dirty="0">
                <a:ln>
                  <a:noFill/>
                </a:ln>
                <a:solidFill>
                  <a:srgbClr val="000000"/>
                </a:solidFill>
                <a:effectLst/>
                <a:uLnTx/>
                <a:uFillTx/>
                <a:latin typeface="Arial" pitchFamily="34" charset="0"/>
                <a:cs typeface="Arial" pitchFamily="34" charset="0"/>
                <a:hlinkClick r:id="rId3"/>
              </a:rPr>
              <a:t>Rapid object detection using a boosted cascade of simple features.</a:t>
            </a:r>
            <a:r>
              <a:rPr kumimoji="0" lang="en-US" sz="1600" i="0" u="none" strike="noStrike" kern="0" cap="none" spc="0" normalizeH="0" baseline="0" noProof="0" dirty="0">
                <a:ln>
                  <a:noFill/>
                </a:ln>
                <a:solidFill>
                  <a:srgbClr val="000000"/>
                </a:solidFill>
                <a:effectLst/>
                <a:uLnTx/>
                <a:uFillTx/>
                <a:latin typeface="Arial" pitchFamily="34" charset="0"/>
                <a:cs typeface="Arial" pitchFamily="34" charset="0"/>
              </a:rPr>
              <a:t> CVPR 2001. </a:t>
            </a:r>
          </a:p>
        </p:txBody>
      </p:sp>
      <p:sp>
        <p:nvSpPr>
          <p:cNvPr id="67" name="Rectangle 7"/>
          <p:cNvSpPr>
            <a:spLocks noChangeArrowheads="1"/>
          </p:cNvSpPr>
          <p:nvPr/>
        </p:nvSpPr>
        <p:spPr bwMode="auto">
          <a:xfrm>
            <a:off x="35496" y="6474822"/>
            <a:ext cx="8534400" cy="338554"/>
          </a:xfrm>
          <a:prstGeom prst="rect">
            <a:avLst/>
          </a:prstGeom>
          <a:noFill/>
          <a:ln w="9525">
            <a:no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rgbClr val="000000"/>
                </a:solidFill>
                <a:effectLst/>
                <a:uLnTx/>
                <a:uFillTx/>
                <a:latin typeface="Arial" pitchFamily="34" charset="0"/>
                <a:cs typeface="Arial" pitchFamily="34" charset="0"/>
              </a:rPr>
              <a:t>P. Viola and M. Jones. </a:t>
            </a:r>
            <a:r>
              <a:rPr kumimoji="0" lang="en-US" sz="1600" i="1" u="none" strike="noStrike" kern="0" cap="none" spc="0" normalizeH="0" baseline="0" noProof="0">
                <a:ln>
                  <a:noFill/>
                </a:ln>
                <a:solidFill>
                  <a:srgbClr val="000000"/>
                </a:solidFill>
                <a:effectLst/>
                <a:uLnTx/>
                <a:uFillTx/>
                <a:latin typeface="Arial" pitchFamily="34" charset="0"/>
                <a:cs typeface="Arial" pitchFamily="34" charset="0"/>
                <a:hlinkClick r:id="rId4"/>
              </a:rPr>
              <a:t>Robust real-time face detection.</a:t>
            </a:r>
            <a:r>
              <a:rPr kumimoji="0" lang="en-US" sz="1600" i="0" u="none" strike="noStrike" kern="0" cap="none" spc="0" normalizeH="0" baseline="0" noProof="0">
                <a:ln>
                  <a:noFill/>
                </a:ln>
                <a:solidFill>
                  <a:srgbClr val="000000"/>
                </a:solidFill>
                <a:effectLst/>
                <a:uLnTx/>
                <a:uFillTx/>
                <a:latin typeface="Arial" pitchFamily="34" charset="0"/>
                <a:cs typeface="Arial" pitchFamily="34" charset="0"/>
              </a:rPr>
              <a:t> IJCV 57(2), 2004. </a:t>
            </a: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6234081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e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7964</TotalTime>
  <Words>2754</Words>
  <Application>Microsoft Office PowerPoint</Application>
  <PresentationFormat>On-screen Show (4:3)</PresentationFormat>
  <Paragraphs>573</Paragraphs>
  <Slides>83</Slides>
  <Notes>73</Notes>
  <HiddenSlides>0</HiddenSlides>
  <MMClips>1</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83</vt:i4>
      </vt:variant>
    </vt:vector>
  </HeadingPairs>
  <TitlesOfParts>
    <vt:vector size="109" baseType="lpstr">
      <vt:lpstr>cmmi10</vt:lpstr>
      <vt:lpstr>cmr10</vt:lpstr>
      <vt:lpstr>ＭＳ Ｐゴシック</vt:lpstr>
      <vt:lpstr>宋体</vt:lpstr>
      <vt:lpstr>Arial</vt:lpstr>
      <vt:lpstr>Calibri</vt:lpstr>
      <vt:lpstr>Garamond</vt:lpstr>
      <vt:lpstr>Tahoma</vt:lpstr>
      <vt:lpstr>Times</vt:lpstr>
      <vt:lpstr>Times New Roman</vt:lpstr>
      <vt:lpstr>Trebuchet MS</vt:lpstr>
      <vt:lpstr>Wingdings</vt:lpstr>
      <vt:lpstr>Office Theme</vt:lpstr>
      <vt:lpstr>4_Default Design</vt:lpstr>
      <vt:lpstr>3_Default Design</vt:lpstr>
      <vt:lpstr>5_Default Design</vt:lpstr>
      <vt:lpstr>6_Office Theme</vt:lpstr>
      <vt:lpstr>2_Blank Presentation</vt:lpstr>
      <vt:lpstr>7_Office Theme</vt:lpstr>
      <vt:lpstr>5_Blank Presentation</vt:lpstr>
      <vt:lpstr>6_Blank Presentation</vt:lpstr>
      <vt:lpstr>Edge</vt:lpstr>
      <vt:lpstr>6_Default Design</vt:lpstr>
      <vt:lpstr>test</vt:lpstr>
      <vt:lpstr>9_Office Theme</vt:lpstr>
      <vt:lpstr>Equation</vt:lpstr>
      <vt:lpstr>Discriminative classifiers for image recognition May 24th, 2018</vt:lpstr>
      <vt:lpstr>Announcements</vt:lpstr>
      <vt:lpstr>Outline</vt:lpstr>
      <vt:lpstr>PowerPoint Presentation</vt:lpstr>
      <vt:lpstr>PowerPoint Presentation</vt:lpstr>
      <vt:lpstr>PowerPoint Presentation</vt:lpstr>
      <vt:lpstr>Viola-Jones detector: summary</vt:lpstr>
      <vt:lpstr>Viola-Jones detector: summary</vt:lpstr>
      <vt:lpstr>Viola-Jones detector: summary</vt:lpstr>
      <vt:lpstr>Boosting  intuition</vt:lpstr>
      <vt:lpstr>Boosting  illustration</vt:lpstr>
      <vt:lpstr>Boosting  illustration</vt:lpstr>
      <vt:lpstr>Boosting  illustration</vt:lpstr>
      <vt:lpstr>Boosting  illustration</vt:lpstr>
      <vt:lpstr>Boosting  illustration</vt:lpstr>
      <vt:lpstr>PowerPoint Presentation</vt:lpstr>
      <vt:lpstr>PowerPoint Presentation</vt:lpstr>
      <vt:lpstr>Nearest Neighbor classification</vt:lpstr>
      <vt:lpstr>PowerPoint Presentation</vt:lpstr>
      <vt:lpstr>A nearest neighbor recognition example</vt:lpstr>
      <vt:lpstr>Where in the World?</vt:lpstr>
      <vt:lpstr>Where in the World?</vt:lpstr>
      <vt:lpstr>Where in the World?</vt:lpstr>
      <vt:lpstr>6+ million geotagged photos by 109,788 photographers</vt:lpstr>
      <vt:lpstr>6+ million geotagged photos by 109,788 photographers</vt:lpstr>
      <vt:lpstr>Quantitative Evaluation Test Set</vt:lpstr>
      <vt:lpstr>Which scene properties are relevant?</vt:lpstr>
      <vt:lpstr>PowerPoint Presentation</vt:lpstr>
      <vt:lpstr>Global texture:  capturing the “Gist” of the scene</vt:lpstr>
      <vt:lpstr>Which scene properties are relevant?</vt:lpstr>
      <vt:lpstr>Im2GPS: Scene Matches</vt:lpstr>
      <vt:lpstr>PowerPoint Presentation</vt:lpstr>
      <vt:lpstr>Im2GPS: Scene Matches</vt:lpstr>
      <vt:lpstr>PowerPoint Presentation</vt:lpstr>
      <vt:lpstr>Im2GPS: Scene Matches</vt:lpstr>
      <vt:lpstr>PowerPoint Presentation</vt:lpstr>
      <vt:lpstr>The Importance of Data</vt:lpstr>
      <vt:lpstr>Nearest neighbors: pros and cons</vt:lpstr>
      <vt:lpstr>Outline</vt:lpstr>
      <vt:lpstr>Linear classifiers</vt:lpstr>
      <vt:lpstr>Lines in R2</vt:lpstr>
      <vt:lpstr>Lines in R2</vt:lpstr>
      <vt:lpstr>Lines in R2</vt:lpstr>
      <vt:lpstr>Lines in R2</vt:lpstr>
      <vt:lpstr>Lines in R2</vt:lpstr>
      <vt:lpstr>Linear classifiers</vt:lpstr>
      <vt:lpstr>Support Vector Machines (SVMs)</vt:lpstr>
      <vt:lpstr>Support vector machines</vt:lpstr>
      <vt:lpstr>Support vector machines</vt:lpstr>
      <vt:lpstr>Support vector machines</vt:lpstr>
      <vt:lpstr>Finding the maximum margin line</vt:lpstr>
      <vt:lpstr>Finding the maximum margin line</vt:lpstr>
      <vt:lpstr>Finding the maximum margin line</vt:lpstr>
      <vt:lpstr>Questions</vt:lpstr>
      <vt:lpstr>Questions</vt:lpstr>
      <vt:lpstr>PowerPoint Presentation</vt:lpstr>
      <vt:lpstr>Person detection with HoG’s &amp; linear SVM’s</vt:lpstr>
      <vt:lpstr>Person detection with HoG’s &amp; linear SVM’s</vt:lpstr>
      <vt:lpstr>Questions</vt:lpstr>
      <vt:lpstr>Non-linear SVMs</vt:lpstr>
      <vt:lpstr>Non-linear SVMs: feature spaces</vt:lpstr>
      <vt:lpstr>PowerPoint Presentation</vt:lpstr>
      <vt:lpstr>Finding the maximum margin line</vt:lpstr>
      <vt:lpstr>PowerPoint Presentation</vt:lpstr>
      <vt:lpstr>Example</vt:lpstr>
      <vt:lpstr>Nonlinear SVMs</vt:lpstr>
      <vt:lpstr>Finding the maximum margin line</vt:lpstr>
      <vt:lpstr>Nonlinear SVMs</vt:lpstr>
      <vt:lpstr>Examples of kernel functions</vt:lpstr>
      <vt:lpstr>SVMs for recognition</vt:lpstr>
      <vt:lpstr>Example: learning gender with SVMs</vt:lpstr>
      <vt:lpstr>PowerPoint Presentation</vt:lpstr>
      <vt:lpstr>PowerPoint Presentation</vt:lpstr>
      <vt:lpstr>Support Faces</vt:lpstr>
      <vt:lpstr>PowerPoint Presentation</vt:lpstr>
      <vt:lpstr>Gender perception experiment: How well can humans do?</vt:lpstr>
      <vt:lpstr>PowerPoint Presentation</vt:lpstr>
      <vt:lpstr>Human vs. Machine</vt:lpstr>
      <vt:lpstr>Hardest examples for humans</vt:lpstr>
      <vt:lpstr>Questions</vt:lpstr>
      <vt:lpstr>Multi-class SVMs</vt:lpstr>
      <vt:lpstr>SVMs: Pros and cons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Administrator</cp:lastModifiedBy>
  <cp:revision>267</cp:revision>
  <cp:lastPrinted>2017-05-25T23:12:22Z</cp:lastPrinted>
  <dcterms:created xsi:type="dcterms:W3CDTF">2013-10-31T06:09:39Z</dcterms:created>
  <dcterms:modified xsi:type="dcterms:W3CDTF">2018-05-24T18:51:59Z</dcterms:modified>
</cp:coreProperties>
</file>